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263" r:id="rId2"/>
    <p:sldId id="312" r:id="rId3"/>
    <p:sldId id="314" r:id="rId4"/>
    <p:sldId id="313" r:id="rId5"/>
    <p:sldId id="315" r:id="rId6"/>
    <p:sldId id="316" r:id="rId7"/>
    <p:sldId id="317" r:id="rId8"/>
    <p:sldId id="318" r:id="rId9"/>
    <p:sldId id="319" r:id="rId10"/>
    <p:sldId id="320" r:id="rId11"/>
    <p:sldId id="384" r:id="rId12"/>
    <p:sldId id="321" r:id="rId13"/>
    <p:sldId id="323" r:id="rId14"/>
    <p:sldId id="322" r:id="rId15"/>
    <p:sldId id="324" r:id="rId16"/>
    <p:sldId id="340" r:id="rId17"/>
    <p:sldId id="341" r:id="rId18"/>
    <p:sldId id="342" r:id="rId19"/>
    <p:sldId id="407" r:id="rId20"/>
    <p:sldId id="343" r:id="rId21"/>
    <p:sldId id="406" r:id="rId22"/>
    <p:sldId id="344" r:id="rId23"/>
    <p:sldId id="345" r:id="rId24"/>
    <p:sldId id="349" r:id="rId25"/>
    <p:sldId id="350" r:id="rId26"/>
    <p:sldId id="351" r:id="rId27"/>
    <p:sldId id="408" r:id="rId28"/>
    <p:sldId id="396" r:id="rId29"/>
    <p:sldId id="358" r:id="rId30"/>
    <p:sldId id="403" r:id="rId31"/>
    <p:sldId id="359" r:id="rId32"/>
    <p:sldId id="404" r:id="rId33"/>
    <p:sldId id="360" r:id="rId34"/>
    <p:sldId id="405" r:id="rId35"/>
    <p:sldId id="361" r:id="rId36"/>
    <p:sldId id="362" r:id="rId37"/>
    <p:sldId id="363" r:id="rId38"/>
    <p:sldId id="365" r:id="rId39"/>
    <p:sldId id="368" r:id="rId40"/>
    <p:sldId id="369" r:id="rId41"/>
    <p:sldId id="372" r:id="rId42"/>
    <p:sldId id="373" r:id="rId43"/>
    <p:sldId id="374" r:id="rId44"/>
    <p:sldId id="386" r:id="rId45"/>
    <p:sldId id="375" r:id="rId46"/>
    <p:sldId id="377" r:id="rId47"/>
    <p:sldId id="387" r:id="rId48"/>
    <p:sldId id="378" r:id="rId49"/>
    <p:sldId id="379" r:id="rId50"/>
    <p:sldId id="311" r:id="rId51"/>
    <p:sldId id="338" r:id="rId52"/>
    <p:sldId id="385" r:id="rId53"/>
    <p:sldId id="346" r:id="rId54"/>
    <p:sldId id="347" r:id="rId55"/>
    <p:sldId id="348" r:id="rId56"/>
    <p:sldId id="352" r:id="rId57"/>
    <p:sldId id="353" r:id="rId58"/>
    <p:sldId id="354" r:id="rId59"/>
    <p:sldId id="355" r:id="rId60"/>
    <p:sldId id="356" r:id="rId61"/>
    <p:sldId id="380" r:id="rId62"/>
    <p:sldId id="381" r:id="rId63"/>
    <p:sldId id="382" r:id="rId64"/>
    <p:sldId id="383" r:id="rId65"/>
  </p:sldIdLst>
  <p:sldSz cx="9144000" cy="6858000" type="screen4x3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 inndeling" id="{8ACF6A10-BF9C-4111-8906-7AFB24F1911E}">
          <p14:sldIdLst>
            <p14:sldId id="263"/>
            <p14:sldId id="312"/>
            <p14:sldId id="314"/>
            <p14:sldId id="313"/>
            <p14:sldId id="315"/>
            <p14:sldId id="316"/>
            <p14:sldId id="317"/>
            <p14:sldId id="318"/>
            <p14:sldId id="319"/>
            <p14:sldId id="320"/>
            <p14:sldId id="384"/>
            <p14:sldId id="321"/>
            <p14:sldId id="323"/>
            <p14:sldId id="322"/>
            <p14:sldId id="324"/>
            <p14:sldId id="340"/>
            <p14:sldId id="341"/>
            <p14:sldId id="342"/>
            <p14:sldId id="407"/>
            <p14:sldId id="343"/>
            <p14:sldId id="406"/>
            <p14:sldId id="344"/>
            <p14:sldId id="345"/>
            <p14:sldId id="349"/>
            <p14:sldId id="350"/>
            <p14:sldId id="351"/>
            <p14:sldId id="408"/>
            <p14:sldId id="396"/>
            <p14:sldId id="358"/>
            <p14:sldId id="403"/>
            <p14:sldId id="359"/>
            <p14:sldId id="404"/>
            <p14:sldId id="360"/>
            <p14:sldId id="405"/>
            <p14:sldId id="361"/>
            <p14:sldId id="362"/>
            <p14:sldId id="363"/>
            <p14:sldId id="365"/>
            <p14:sldId id="368"/>
            <p14:sldId id="369"/>
            <p14:sldId id="372"/>
            <p14:sldId id="373"/>
            <p14:sldId id="374"/>
            <p14:sldId id="386"/>
            <p14:sldId id="375"/>
            <p14:sldId id="377"/>
            <p14:sldId id="387"/>
            <p14:sldId id="378"/>
            <p14:sldId id="379"/>
            <p14:sldId id="311"/>
            <p14:sldId id="338"/>
            <p14:sldId id="385"/>
            <p14:sldId id="346"/>
            <p14:sldId id="347"/>
            <p14:sldId id="348"/>
            <p14:sldId id="352"/>
            <p14:sldId id="353"/>
            <p14:sldId id="354"/>
            <p14:sldId id="355"/>
            <p14:sldId id="356"/>
            <p14:sldId id="380"/>
            <p14:sldId id="381"/>
            <p14:sldId id="382"/>
            <p14:sldId id="3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eben Bucher-Johannessen" initials="PB" lastIdx="3" clrIdx="0">
    <p:extLst>
      <p:ext uri="{19B8F6BF-5375-455C-9EA6-DF929625EA0E}">
        <p15:presenceInfo xmlns:p15="http://schemas.microsoft.com/office/powerpoint/2012/main" userId="2497b3a4d16cd8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E54F46"/>
    <a:srgbClr val="5FAFC7"/>
    <a:srgbClr val="E44E46"/>
    <a:srgbClr val="E65343"/>
    <a:srgbClr val="DB3F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ys stil 2 - utheving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05" autoAdjust="0"/>
    <p:restoredTop sz="94591" autoAdjust="0"/>
  </p:normalViewPr>
  <p:slideViewPr>
    <p:cSldViewPr>
      <p:cViewPr varScale="1">
        <p:scale>
          <a:sx n="110" d="100"/>
          <a:sy n="110" d="100"/>
        </p:scale>
        <p:origin x="126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7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0" d="100"/>
          <a:sy n="100" d="100"/>
        </p:scale>
        <p:origin x="-3552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2-03T17:07:14.156" idx="1">
    <p:pos x="3347" y="2913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2-12T18:53:16.772" idx="3">
    <p:pos x="4805" y="2474"/>
    <p:text>check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D70CDE-D9CE-4354-94E4-1FD6DB967311}" type="datetimeFigureOut">
              <a:rPr lang="nb-NO" smtClean="0"/>
              <a:t>13.02.2020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A25AF9-6F74-472F-B3FF-34E5DD318366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051445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DE89A-F0D7-4FF6-B2F1-98DC7792C91E}" type="datetimeFigureOut">
              <a:rPr lang="nb-NO" smtClean="0"/>
              <a:t>13.02.2020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A2AF7-2D85-4421-9B02-2B5F9CC3744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884462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Introduce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yourself</a:t>
            </a:r>
            <a:r>
              <a:rPr lang="en-GB" baseline="0" dirty="0" smtClean="0"/>
              <a:t> – make a joke about the amount of people if many, or the size of the room if big..</a:t>
            </a:r>
          </a:p>
          <a:p>
            <a:r>
              <a:rPr lang="nb-NO" baseline="0" dirty="0" err="1" smtClean="0"/>
              <a:t>Thesis</a:t>
            </a:r>
            <a:r>
              <a:rPr lang="nb-NO" baseline="0" dirty="0" smtClean="0"/>
              <a:t>: Mathematical </a:t>
            </a:r>
            <a:r>
              <a:rPr lang="nb-NO" baseline="0" dirty="0" err="1" smtClean="0"/>
              <a:t>model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a problem from a </a:t>
            </a:r>
            <a:r>
              <a:rPr lang="nb-NO" baseline="0" dirty="0" err="1" smtClean="0"/>
              <a:t>company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called</a:t>
            </a:r>
            <a:r>
              <a:rPr lang="nb-NO" baseline="0" dirty="0" smtClean="0"/>
              <a:t> 4flow, </a:t>
            </a:r>
          </a:p>
          <a:p>
            <a:r>
              <a:rPr lang="nb-NO" baseline="0" dirty="0" err="1" smtClean="0"/>
              <a:t>Created</a:t>
            </a:r>
            <a:r>
              <a:rPr lang="nb-NO" baseline="0" dirty="0" smtClean="0"/>
              <a:t> an </a:t>
            </a:r>
            <a:r>
              <a:rPr lang="nb-NO" baseline="0" dirty="0" err="1" smtClean="0"/>
              <a:t>instance</a:t>
            </a:r>
            <a:r>
              <a:rPr lang="nb-NO" baseline="0" dirty="0" smtClean="0"/>
              <a:t> generator for problem</a:t>
            </a:r>
          </a:p>
          <a:p>
            <a:r>
              <a:rPr lang="nb-NO" baseline="0" dirty="0" smtClean="0"/>
              <a:t>And a </a:t>
            </a:r>
            <a:r>
              <a:rPr lang="nb-NO" baseline="0" dirty="0" err="1" smtClean="0"/>
              <a:t>solution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method</a:t>
            </a:r>
            <a:r>
              <a:rPr lang="nb-NO" baseline="0" dirty="0" smtClean="0"/>
              <a:t> – </a:t>
            </a:r>
            <a:r>
              <a:rPr lang="nb-NO" baseline="0" dirty="0" err="1" smtClean="0"/>
              <a:t>metaheuristic</a:t>
            </a:r>
            <a:r>
              <a:rPr lang="nb-NO" baseline="0" dirty="0" smtClean="0"/>
              <a:t> </a:t>
            </a:r>
            <a:r>
              <a:rPr lang="nb-NO" baseline="0" dirty="0" err="1" smtClean="0"/>
              <a:t>framework</a:t>
            </a:r>
            <a:endParaRPr lang="nb-NO" baseline="0" dirty="0" smtClean="0"/>
          </a:p>
          <a:p>
            <a:r>
              <a:rPr lang="nb-NO" baseline="0" dirty="0" err="1" smtClean="0"/>
              <a:t>Through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statistical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experiments</a:t>
            </a:r>
            <a:r>
              <a:rPr lang="nb-NO" baseline="0" dirty="0" smtClean="0"/>
              <a:t> I </a:t>
            </a:r>
            <a:r>
              <a:rPr lang="nb-NO" baseline="0" dirty="0" err="1" smtClean="0"/>
              <a:t>refined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this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framework</a:t>
            </a:r>
            <a:endParaRPr lang="nb-NO" baseline="0" dirty="0" smtClean="0"/>
          </a:p>
          <a:p>
            <a:r>
              <a:rPr lang="nb-NO" baseline="0" dirty="0" smtClean="0"/>
              <a:t>In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end </a:t>
            </a:r>
            <a:r>
              <a:rPr lang="nb-NO" baseline="0" dirty="0" err="1" smtClean="0"/>
              <a:t>compared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results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with</a:t>
            </a:r>
            <a:r>
              <a:rPr lang="nb-NO" baseline="0" dirty="0" smtClean="0"/>
              <a:t> a </a:t>
            </a:r>
            <a:r>
              <a:rPr lang="nb-NO" baseline="0" dirty="0" err="1" smtClean="0"/>
              <a:t>benchmark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created</a:t>
            </a:r>
            <a:r>
              <a:rPr lang="nb-NO" baseline="0" dirty="0" smtClean="0"/>
              <a:t> in AMPL </a:t>
            </a:r>
            <a:r>
              <a:rPr lang="nb-NO" baseline="0" dirty="0" err="1" smtClean="0"/>
              <a:t>implementation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mathematical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model</a:t>
            </a:r>
            <a:r>
              <a:rPr lang="nb-NO" baseline="0" dirty="0" smtClean="0"/>
              <a:t>.</a:t>
            </a:r>
          </a:p>
          <a:p>
            <a:r>
              <a:rPr lang="nb-NO" baseline="0" dirty="0" smtClean="0"/>
              <a:t>If I lost a </a:t>
            </a:r>
            <a:r>
              <a:rPr lang="nb-NO" baseline="0" dirty="0" err="1" smtClean="0"/>
              <a:t>few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you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there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you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can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now</a:t>
            </a:r>
            <a:r>
              <a:rPr lang="nb-NO" baseline="0" dirty="0" smtClean="0"/>
              <a:t> </a:t>
            </a:r>
            <a:r>
              <a:rPr lang="nb-NO" baseline="0" dirty="0" err="1" smtClean="0"/>
              <a:t>leave</a:t>
            </a:r>
            <a:r>
              <a:rPr lang="nb-NO" baseline="0" dirty="0" smtClean="0"/>
              <a:t>.. dont </a:t>
            </a:r>
            <a:r>
              <a:rPr lang="nb-NO" baseline="0" dirty="0" err="1" smtClean="0"/>
              <a:t>worry</a:t>
            </a:r>
            <a:r>
              <a:rPr lang="nb-NO" baseline="0" dirty="0" smtClean="0"/>
              <a:t> I </a:t>
            </a:r>
            <a:r>
              <a:rPr lang="nb-NO" baseline="0" dirty="0" err="1" smtClean="0"/>
              <a:t>will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expalin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everything</a:t>
            </a:r>
            <a:r>
              <a:rPr lang="nb-NO" baseline="0" dirty="0" smtClean="0"/>
              <a:t> as </a:t>
            </a:r>
            <a:r>
              <a:rPr lang="nb-NO" baseline="0" dirty="0" err="1" smtClean="0"/>
              <a:t>we</a:t>
            </a:r>
            <a:r>
              <a:rPr lang="nb-NO" baseline="0" dirty="0" smtClean="0"/>
              <a:t> og </a:t>
            </a:r>
            <a:r>
              <a:rPr lang="nb-NO" baseline="0" dirty="0" err="1" smtClean="0"/>
              <a:t>through</a:t>
            </a:r>
            <a:r>
              <a:rPr lang="nb-NO" baseline="0" dirty="0" smtClean="0"/>
              <a:t> it.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532690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Standard PDP </a:t>
            </a:r>
            <a:r>
              <a:rPr lang="nb-NO" dirty="0" err="1" smtClean="0"/>
              <a:t>objective</a:t>
            </a:r>
            <a:r>
              <a:rPr lang="nb-NO" dirty="0" smtClean="0"/>
              <a:t> </a:t>
            </a:r>
            <a:r>
              <a:rPr lang="nb-NO" dirty="0" err="1" smtClean="0"/>
              <a:t>function</a:t>
            </a:r>
            <a:r>
              <a:rPr lang="nb-NO" dirty="0" smtClean="0"/>
              <a:t>, an </a:t>
            </a:r>
            <a:r>
              <a:rPr lang="nb-NO" dirty="0" err="1" smtClean="0"/>
              <a:t>objective</a:t>
            </a:r>
            <a:r>
              <a:rPr lang="nb-NO" dirty="0" smtClean="0"/>
              <a:t> </a:t>
            </a:r>
            <a:r>
              <a:rPr lang="nb-NO" dirty="0" err="1" smtClean="0"/>
              <a:t>function</a:t>
            </a:r>
            <a:r>
              <a:rPr lang="nb-NO" dirty="0" smtClean="0"/>
              <a:t> is just </a:t>
            </a:r>
            <a:r>
              <a:rPr lang="nb-NO" dirty="0" err="1" smtClean="0"/>
              <a:t>saying</a:t>
            </a:r>
            <a:r>
              <a:rPr lang="nb-NO" dirty="0" smtClean="0"/>
              <a:t> </a:t>
            </a:r>
            <a:r>
              <a:rPr lang="nb-NO" dirty="0" err="1" smtClean="0"/>
              <a:t>how</a:t>
            </a:r>
            <a:r>
              <a:rPr lang="nb-NO" dirty="0" smtClean="0"/>
              <a:t> </a:t>
            </a:r>
            <a:r>
              <a:rPr lang="nb-NO" dirty="0" err="1" smtClean="0"/>
              <a:t>much</a:t>
            </a:r>
            <a:r>
              <a:rPr lang="nb-NO" dirty="0" smtClean="0"/>
              <a:t> </a:t>
            </a:r>
            <a:r>
              <a:rPr lang="nb-NO" dirty="0" err="1" smtClean="0"/>
              <a:t>does</a:t>
            </a:r>
            <a:r>
              <a:rPr lang="nb-NO" baseline="0" dirty="0" smtClean="0"/>
              <a:t> it </a:t>
            </a:r>
            <a:r>
              <a:rPr lang="nb-NO" baseline="0" dirty="0" err="1" smtClean="0"/>
              <a:t>cost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me</a:t>
            </a:r>
            <a:r>
              <a:rPr lang="nb-NO" baseline="0" dirty="0" smtClean="0"/>
              <a:t> in total </a:t>
            </a:r>
            <a:r>
              <a:rPr lang="nb-NO" baseline="0" dirty="0" err="1" smtClean="0"/>
              <a:t>when</a:t>
            </a:r>
            <a:r>
              <a:rPr lang="nb-NO" baseline="0" dirty="0" smtClean="0"/>
              <a:t> I </a:t>
            </a:r>
            <a:r>
              <a:rPr lang="nb-NO" baseline="0" dirty="0" err="1" smtClean="0"/>
              <a:t>solve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problem. So </a:t>
            </a:r>
            <a:r>
              <a:rPr lang="nb-NO" baseline="0" dirty="0" err="1" smtClean="0"/>
              <a:t>what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does</a:t>
            </a:r>
            <a:r>
              <a:rPr lang="nb-NO" baseline="0" dirty="0" smtClean="0"/>
              <a:t> it </a:t>
            </a:r>
            <a:r>
              <a:rPr lang="nb-NO" baseline="0" dirty="0" err="1" smtClean="0"/>
              <a:t>cost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me</a:t>
            </a:r>
            <a:r>
              <a:rPr lang="nb-NO" baseline="0" dirty="0" smtClean="0"/>
              <a:t> to travel </a:t>
            </a:r>
            <a:r>
              <a:rPr lang="nb-NO" baseline="0" dirty="0" err="1" smtClean="0"/>
              <a:t>between</a:t>
            </a:r>
            <a:r>
              <a:rPr lang="nb-NO" baseline="0" dirty="0" smtClean="0"/>
              <a:t> i and j, </a:t>
            </a:r>
            <a:r>
              <a:rPr lang="nb-NO" baseline="0" dirty="0" err="1" smtClean="0"/>
              <a:t>with</a:t>
            </a:r>
            <a:r>
              <a:rPr lang="nb-NO" baseline="0" dirty="0" smtClean="0"/>
              <a:t> a </a:t>
            </a:r>
            <a:r>
              <a:rPr lang="nb-NO" baseline="0" dirty="0" err="1" smtClean="0"/>
              <a:t>certain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vehicle</a:t>
            </a:r>
            <a:r>
              <a:rPr lang="nb-NO" baseline="0" dirty="0" smtClean="0"/>
              <a:t>. </a:t>
            </a:r>
            <a:endParaRPr lang="en-GB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730207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I</a:t>
            </a:r>
            <a:r>
              <a:rPr lang="nb-NO" baseline="0" dirty="0" smtClean="0"/>
              <a:t> am not </a:t>
            </a:r>
            <a:r>
              <a:rPr lang="nb-NO" baseline="0" dirty="0" err="1" smtClean="0"/>
              <a:t>going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into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details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how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constraints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work</a:t>
            </a:r>
            <a:r>
              <a:rPr lang="nb-NO" baseline="0" dirty="0" smtClean="0"/>
              <a:t> </a:t>
            </a:r>
            <a:r>
              <a:rPr lang="nb-NO" baseline="0" dirty="0" err="1" smtClean="0"/>
              <a:t>but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these</a:t>
            </a:r>
            <a:r>
              <a:rPr lang="nb-NO" baseline="0" dirty="0" smtClean="0"/>
              <a:t> do not </a:t>
            </a:r>
            <a:r>
              <a:rPr lang="nb-NO" baseline="0" dirty="0" err="1" smtClean="0"/>
              <a:t>exist</a:t>
            </a:r>
            <a:r>
              <a:rPr lang="nb-NO" baseline="0" dirty="0" smtClean="0"/>
              <a:t> in a </a:t>
            </a:r>
            <a:r>
              <a:rPr lang="nb-NO" baseline="0" dirty="0" err="1" smtClean="0"/>
              <a:t>stanard</a:t>
            </a:r>
            <a:r>
              <a:rPr lang="nb-NO" baseline="0" dirty="0" smtClean="0"/>
              <a:t> PDP.</a:t>
            </a:r>
          </a:p>
          <a:p>
            <a:r>
              <a:rPr lang="nb-NO" baseline="0" dirty="0" smtClean="0"/>
              <a:t>I </a:t>
            </a:r>
            <a:r>
              <a:rPr lang="nb-NO" baseline="0" dirty="0" err="1" smtClean="0"/>
              <a:t>made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these</a:t>
            </a:r>
            <a:r>
              <a:rPr lang="nb-NO" baseline="0" dirty="0" smtClean="0"/>
              <a:t> and it is not </a:t>
            </a:r>
            <a:r>
              <a:rPr lang="nb-NO" baseline="0" dirty="0" err="1" smtClean="0"/>
              <a:t>included</a:t>
            </a:r>
            <a:r>
              <a:rPr lang="nb-NO" baseline="0" dirty="0" smtClean="0"/>
              <a:t> in a normal </a:t>
            </a:r>
            <a:r>
              <a:rPr lang="nb-NO" baseline="0" dirty="0" err="1" smtClean="0"/>
              <a:t>model</a:t>
            </a:r>
            <a:r>
              <a:rPr lang="nb-NO" baseline="0" dirty="0" smtClean="0"/>
              <a:t> and it is </a:t>
            </a:r>
            <a:r>
              <a:rPr lang="nb-NO" baseline="0" dirty="0" err="1" smtClean="0"/>
              <a:t>making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problem </a:t>
            </a:r>
            <a:r>
              <a:rPr lang="nb-NO" baseline="0" dirty="0" err="1" smtClean="0"/>
              <a:t>much</a:t>
            </a:r>
            <a:r>
              <a:rPr lang="nb-NO" baseline="0" dirty="0" smtClean="0"/>
              <a:t> more </a:t>
            </a:r>
            <a:r>
              <a:rPr lang="nb-NO" baseline="0" dirty="0" err="1" smtClean="0"/>
              <a:t>complex</a:t>
            </a:r>
            <a:r>
              <a:rPr lang="nb-NO" baseline="0" dirty="0" smtClean="0"/>
              <a:t>.</a:t>
            </a:r>
          </a:p>
          <a:p>
            <a:r>
              <a:rPr lang="nb-NO" baseline="0" dirty="0" smtClean="0"/>
              <a:t>An </a:t>
            </a:r>
            <a:r>
              <a:rPr lang="nb-NO" baseline="0" dirty="0" err="1" smtClean="0"/>
              <a:t>example</a:t>
            </a:r>
            <a:r>
              <a:rPr lang="nb-NO" baseline="0" dirty="0" smtClean="0"/>
              <a:t> is </a:t>
            </a:r>
            <a:r>
              <a:rPr lang="nb-NO" baseline="0" dirty="0" err="1" smtClean="0"/>
              <a:t>illustrated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here</a:t>
            </a:r>
            <a:r>
              <a:rPr lang="nb-NO" baseline="0" dirty="0" smtClean="0"/>
              <a:t>..</a:t>
            </a:r>
          </a:p>
          <a:p>
            <a:r>
              <a:rPr lang="nb-NO" baseline="0" dirty="0" err="1" smtClean="0"/>
              <a:t>Gives</a:t>
            </a:r>
            <a:r>
              <a:rPr lang="nb-NO" baseline="0" dirty="0" smtClean="0"/>
              <a:t> a total </a:t>
            </a:r>
            <a:r>
              <a:rPr lang="nb-NO" baseline="0" dirty="0" err="1" smtClean="0"/>
              <a:t>price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350+175=525</a:t>
            </a:r>
            <a:endParaRPr lang="en-GB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42753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docking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constraint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says</a:t>
            </a:r>
            <a:r>
              <a:rPr lang="nb-NO" baseline="0" dirty="0" smtClean="0"/>
              <a:t> like I have </a:t>
            </a:r>
            <a:r>
              <a:rPr lang="nb-NO" baseline="0" dirty="0" err="1" smtClean="0"/>
              <a:t>explained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that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there</a:t>
            </a:r>
            <a:r>
              <a:rPr lang="nb-NO" baseline="0" dirty="0" smtClean="0"/>
              <a:t> is a limit to </a:t>
            </a:r>
            <a:r>
              <a:rPr lang="nb-NO" baseline="0" dirty="0" err="1" smtClean="0"/>
              <a:t>how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many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stops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you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can</a:t>
            </a:r>
            <a:r>
              <a:rPr lang="nb-NO" baseline="0" dirty="0" smtClean="0"/>
              <a:t> have in a </a:t>
            </a:r>
            <a:r>
              <a:rPr lang="nb-NO" baseline="0" dirty="0" err="1" smtClean="0"/>
              <a:t>factory</a:t>
            </a:r>
            <a:r>
              <a:rPr lang="en-GB" baseline="0" dirty="0" smtClean="0"/>
              <a:t>.</a:t>
            </a:r>
          </a:p>
          <a:p>
            <a:r>
              <a:rPr lang="nb-NO" baseline="0" dirty="0" err="1" smtClean="0"/>
              <a:t>These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constraints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are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also</a:t>
            </a:r>
            <a:r>
              <a:rPr lang="nb-NO" baseline="0" dirty="0" smtClean="0"/>
              <a:t> not </a:t>
            </a:r>
            <a:r>
              <a:rPr lang="nb-NO" baseline="0" dirty="0" err="1" smtClean="0"/>
              <a:t>existing</a:t>
            </a:r>
            <a:r>
              <a:rPr lang="nb-NO" baseline="0" dirty="0" smtClean="0"/>
              <a:t> in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standard PDP.</a:t>
            </a:r>
            <a:endParaRPr lang="en-GB" baseline="0" dirty="0" smtClean="0"/>
          </a:p>
          <a:p>
            <a:endParaRPr lang="nb-NO" baseline="0" dirty="0" smtClean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587245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To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solve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this</a:t>
            </a:r>
            <a:r>
              <a:rPr lang="nb-NO" baseline="0" dirty="0" smtClean="0"/>
              <a:t> problem I have </a:t>
            </a:r>
            <a:r>
              <a:rPr lang="nb-NO" baseline="0" dirty="0" err="1" smtClean="0"/>
              <a:t>implemented</a:t>
            </a:r>
            <a:r>
              <a:rPr lang="nb-NO" baseline="0" dirty="0" smtClean="0"/>
              <a:t> a </a:t>
            </a:r>
            <a:r>
              <a:rPr lang="nb-NO" baseline="0" dirty="0" err="1" smtClean="0"/>
              <a:t>metaheuristic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which</a:t>
            </a:r>
            <a:r>
              <a:rPr lang="nb-NO" baseline="0" dirty="0" smtClean="0"/>
              <a:t> is a general </a:t>
            </a:r>
            <a:r>
              <a:rPr lang="nb-NO" baseline="0" dirty="0" err="1" smtClean="0"/>
              <a:t>framework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that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can</a:t>
            </a:r>
            <a:r>
              <a:rPr lang="nb-NO" baseline="0" dirty="0" smtClean="0"/>
              <a:t> be </a:t>
            </a:r>
            <a:r>
              <a:rPr lang="nb-NO" baseline="0" dirty="0" err="1" smtClean="0"/>
              <a:t>applied</a:t>
            </a:r>
            <a:r>
              <a:rPr lang="nb-NO" baseline="0" dirty="0" smtClean="0"/>
              <a:t> to </a:t>
            </a:r>
            <a:r>
              <a:rPr lang="nb-NO" baseline="0" dirty="0" err="1" smtClean="0"/>
              <a:t>any</a:t>
            </a:r>
            <a:r>
              <a:rPr lang="nb-NO" baseline="0" dirty="0" smtClean="0"/>
              <a:t> problem </a:t>
            </a:r>
            <a:r>
              <a:rPr lang="nb-NO" baseline="0" dirty="0" err="1" smtClean="0"/>
              <a:t>that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faces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same </a:t>
            </a:r>
            <a:r>
              <a:rPr lang="nb-NO" baseline="0" dirty="0" err="1" smtClean="0"/>
              <a:t>constraints</a:t>
            </a:r>
            <a:r>
              <a:rPr lang="nb-NO" baseline="0" dirty="0" smtClean="0"/>
              <a:t>.</a:t>
            </a:r>
          </a:p>
          <a:p>
            <a:r>
              <a:rPr lang="nb-NO" baseline="0" dirty="0" smtClean="0"/>
              <a:t>I </a:t>
            </a:r>
            <a:r>
              <a:rPr lang="nb-NO" baseline="0" dirty="0" err="1" smtClean="0"/>
              <a:t>called</a:t>
            </a:r>
            <a:r>
              <a:rPr lang="nb-NO" baseline="0" dirty="0" smtClean="0"/>
              <a:t> it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4PLO or </a:t>
            </a:r>
            <a:r>
              <a:rPr lang="nb-NO" baseline="0" dirty="0" err="1" smtClean="0"/>
              <a:t>short</a:t>
            </a:r>
            <a:r>
              <a:rPr lang="nb-NO" baseline="0" dirty="0" smtClean="0"/>
              <a:t> 4PLO.</a:t>
            </a:r>
          </a:p>
          <a:p>
            <a:endParaRPr lang="en-GB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047848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27109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So </a:t>
            </a:r>
            <a:r>
              <a:rPr lang="nb-NO" dirty="0" err="1" smtClean="0"/>
              <a:t>what</a:t>
            </a:r>
            <a:r>
              <a:rPr lang="nb-NO" baseline="0" dirty="0" smtClean="0"/>
              <a:t> is a </a:t>
            </a:r>
            <a:r>
              <a:rPr lang="nb-NO" baseline="0" dirty="0" err="1" smtClean="0"/>
              <a:t>meta</a:t>
            </a:r>
            <a:r>
              <a:rPr lang="nb-NO" baseline="0" dirty="0" smtClean="0"/>
              <a:t> </a:t>
            </a:r>
            <a:r>
              <a:rPr lang="nb-NO" baseline="0" dirty="0" err="1" smtClean="0"/>
              <a:t>heuristic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approach</a:t>
            </a:r>
            <a:r>
              <a:rPr lang="nb-NO" baseline="0" dirty="0" smtClean="0"/>
              <a:t>?</a:t>
            </a:r>
          </a:p>
          <a:p>
            <a:r>
              <a:rPr lang="nb-NO" dirty="0" smtClean="0"/>
              <a:t>It is a </a:t>
            </a:r>
            <a:r>
              <a:rPr lang="nb-NO" dirty="0" err="1" smtClean="0"/>
              <a:t>high-level</a:t>
            </a:r>
            <a:r>
              <a:rPr lang="nb-NO" dirty="0" smtClean="0"/>
              <a:t> problem-</a:t>
            </a:r>
            <a:r>
              <a:rPr lang="nb-NO" dirty="0" err="1" smtClean="0"/>
              <a:t>independent</a:t>
            </a:r>
            <a:r>
              <a:rPr lang="nb-NO" dirty="0" smtClean="0"/>
              <a:t> </a:t>
            </a:r>
            <a:r>
              <a:rPr lang="nb-NO" dirty="0" err="1" smtClean="0"/>
              <a:t>algorithmic</a:t>
            </a:r>
            <a:r>
              <a:rPr lang="nb-NO" dirty="0" smtClean="0"/>
              <a:t> </a:t>
            </a:r>
            <a:r>
              <a:rPr lang="nb-NO" dirty="0" err="1" smtClean="0"/>
              <a:t>framework</a:t>
            </a:r>
            <a:r>
              <a:rPr lang="nb-NO" dirty="0" smtClean="0"/>
              <a:t>.</a:t>
            </a:r>
          </a:p>
          <a:p>
            <a:r>
              <a:rPr lang="nb-NO" dirty="0" smtClean="0"/>
              <a:t>It </a:t>
            </a:r>
            <a:r>
              <a:rPr lang="nb-NO" dirty="0" err="1" smtClean="0"/>
              <a:t>applies</a:t>
            </a:r>
            <a:r>
              <a:rPr lang="nb-NO" dirty="0" smtClean="0"/>
              <a:t> sub </a:t>
            </a:r>
            <a:r>
              <a:rPr lang="nb-NO" dirty="0" err="1" smtClean="0"/>
              <a:t>heuristics</a:t>
            </a:r>
            <a:r>
              <a:rPr lang="nb-NO" dirty="0" smtClean="0"/>
              <a:t> to a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solution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problem to </a:t>
            </a:r>
            <a:r>
              <a:rPr lang="nb-NO" baseline="0" dirty="0" err="1" smtClean="0"/>
              <a:t>move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around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solution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space</a:t>
            </a:r>
            <a:r>
              <a:rPr lang="nb-NO" baseline="0" dirty="0" smtClean="0"/>
              <a:t>.</a:t>
            </a:r>
          </a:p>
          <a:p>
            <a:r>
              <a:rPr lang="nb-NO" baseline="0" dirty="0" smtClean="0"/>
              <a:t>The </a:t>
            </a:r>
            <a:r>
              <a:rPr lang="nb-NO" baseline="0" dirty="0" err="1" smtClean="0"/>
              <a:t>whole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algorithm</a:t>
            </a:r>
            <a:r>
              <a:rPr lang="nb-NO" baseline="0" dirty="0" smtClean="0"/>
              <a:t> is a loop so </a:t>
            </a:r>
            <a:r>
              <a:rPr lang="nb-NO" baseline="0" dirty="0" err="1" smtClean="0"/>
              <a:t>we</a:t>
            </a:r>
            <a:r>
              <a:rPr lang="nb-NO" baseline="0" dirty="0" smtClean="0"/>
              <a:t> start by </a:t>
            </a:r>
            <a:r>
              <a:rPr lang="nb-NO" baseline="0" dirty="0" err="1" smtClean="0"/>
              <a:t>generating</a:t>
            </a:r>
            <a:r>
              <a:rPr lang="nb-NO" baseline="0" dirty="0" smtClean="0"/>
              <a:t> an initial </a:t>
            </a:r>
            <a:r>
              <a:rPr lang="nb-NO" baseline="0" dirty="0" err="1" smtClean="0"/>
              <a:t>solution</a:t>
            </a:r>
            <a:r>
              <a:rPr lang="nb-NO" baseline="0" dirty="0" smtClean="0"/>
              <a:t>, and </a:t>
            </a:r>
            <a:r>
              <a:rPr lang="nb-NO" baseline="0" dirty="0" err="1" smtClean="0"/>
              <a:t>then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enter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loop </a:t>
            </a:r>
            <a:r>
              <a:rPr lang="nb-NO" baseline="0" dirty="0" err="1" smtClean="0"/>
              <a:t>with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this</a:t>
            </a:r>
            <a:r>
              <a:rPr lang="nb-NO" baseline="0" dirty="0" smtClean="0"/>
              <a:t> as </a:t>
            </a:r>
            <a:r>
              <a:rPr lang="nb-NO" baseline="0" dirty="0" err="1" smtClean="0"/>
              <a:t>our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current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solution</a:t>
            </a:r>
            <a:r>
              <a:rPr lang="nb-NO" baseline="0" dirty="0" smtClean="0"/>
              <a:t>.</a:t>
            </a:r>
          </a:p>
          <a:p>
            <a:endParaRPr lang="en-GB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28109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817088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So </a:t>
            </a:r>
            <a:r>
              <a:rPr lang="nb-NO" dirty="0" err="1" smtClean="0"/>
              <a:t>what</a:t>
            </a:r>
            <a:r>
              <a:rPr lang="nb-NO" baseline="0" dirty="0" smtClean="0"/>
              <a:t> is a </a:t>
            </a:r>
            <a:r>
              <a:rPr lang="nb-NO" baseline="0" dirty="0" err="1" smtClean="0"/>
              <a:t>meta</a:t>
            </a:r>
            <a:r>
              <a:rPr lang="nb-NO" baseline="0" dirty="0" smtClean="0"/>
              <a:t> </a:t>
            </a:r>
            <a:r>
              <a:rPr lang="nb-NO" baseline="0" dirty="0" err="1" smtClean="0"/>
              <a:t>heuristic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approach</a:t>
            </a:r>
            <a:r>
              <a:rPr lang="nb-NO" baseline="0" dirty="0" smtClean="0"/>
              <a:t>?</a:t>
            </a:r>
          </a:p>
          <a:p>
            <a:r>
              <a:rPr lang="nb-NO" dirty="0" smtClean="0"/>
              <a:t>It is a </a:t>
            </a:r>
            <a:r>
              <a:rPr lang="nb-NO" dirty="0" err="1" smtClean="0"/>
              <a:t>high-level</a:t>
            </a:r>
            <a:r>
              <a:rPr lang="nb-NO" dirty="0" smtClean="0"/>
              <a:t> problem-</a:t>
            </a:r>
            <a:r>
              <a:rPr lang="nb-NO" dirty="0" err="1" smtClean="0"/>
              <a:t>independent</a:t>
            </a:r>
            <a:r>
              <a:rPr lang="nb-NO" dirty="0" smtClean="0"/>
              <a:t> </a:t>
            </a:r>
            <a:r>
              <a:rPr lang="nb-NO" dirty="0" err="1" smtClean="0"/>
              <a:t>algorithmic</a:t>
            </a:r>
            <a:r>
              <a:rPr lang="nb-NO" dirty="0" smtClean="0"/>
              <a:t> </a:t>
            </a:r>
            <a:r>
              <a:rPr lang="nb-NO" dirty="0" err="1" smtClean="0"/>
              <a:t>framework</a:t>
            </a:r>
            <a:r>
              <a:rPr lang="nb-NO" dirty="0" smtClean="0"/>
              <a:t>.</a:t>
            </a:r>
          </a:p>
          <a:p>
            <a:r>
              <a:rPr lang="nb-NO" dirty="0" smtClean="0"/>
              <a:t>It </a:t>
            </a:r>
            <a:r>
              <a:rPr lang="nb-NO" dirty="0" err="1" smtClean="0"/>
              <a:t>applies</a:t>
            </a:r>
            <a:r>
              <a:rPr lang="nb-NO" dirty="0" smtClean="0"/>
              <a:t> sub </a:t>
            </a:r>
            <a:r>
              <a:rPr lang="nb-NO" dirty="0" err="1" smtClean="0"/>
              <a:t>heuristics</a:t>
            </a:r>
            <a:r>
              <a:rPr lang="nb-NO" dirty="0" smtClean="0"/>
              <a:t> to a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solution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problem to </a:t>
            </a:r>
            <a:r>
              <a:rPr lang="nb-NO" baseline="0" dirty="0" err="1" smtClean="0"/>
              <a:t>move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around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solution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space</a:t>
            </a:r>
            <a:r>
              <a:rPr lang="nb-NO" baseline="0" dirty="0" smtClean="0"/>
              <a:t>.</a:t>
            </a:r>
          </a:p>
          <a:p>
            <a:r>
              <a:rPr lang="nb-NO" baseline="0" dirty="0" smtClean="0"/>
              <a:t>The </a:t>
            </a:r>
            <a:r>
              <a:rPr lang="nb-NO" baseline="0" dirty="0" err="1" smtClean="0"/>
              <a:t>whole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algorithm</a:t>
            </a:r>
            <a:r>
              <a:rPr lang="nb-NO" baseline="0" dirty="0" smtClean="0"/>
              <a:t> is a loop so </a:t>
            </a:r>
            <a:r>
              <a:rPr lang="nb-NO" baseline="0" dirty="0" err="1" smtClean="0"/>
              <a:t>we</a:t>
            </a:r>
            <a:r>
              <a:rPr lang="nb-NO" baseline="0" dirty="0" smtClean="0"/>
              <a:t> start by </a:t>
            </a:r>
            <a:r>
              <a:rPr lang="nb-NO" baseline="0" dirty="0" err="1" smtClean="0"/>
              <a:t>generating</a:t>
            </a:r>
            <a:r>
              <a:rPr lang="nb-NO" baseline="0" dirty="0" smtClean="0"/>
              <a:t> an initial </a:t>
            </a:r>
            <a:r>
              <a:rPr lang="nb-NO" baseline="0" dirty="0" err="1" smtClean="0"/>
              <a:t>solution</a:t>
            </a:r>
            <a:r>
              <a:rPr lang="nb-NO" baseline="0" dirty="0" smtClean="0"/>
              <a:t>, and </a:t>
            </a:r>
            <a:r>
              <a:rPr lang="nb-NO" baseline="0" dirty="0" err="1" smtClean="0"/>
              <a:t>then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enter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loop </a:t>
            </a:r>
            <a:r>
              <a:rPr lang="nb-NO" baseline="0" dirty="0" err="1" smtClean="0"/>
              <a:t>with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this</a:t>
            </a:r>
            <a:r>
              <a:rPr lang="nb-NO" baseline="0" dirty="0" smtClean="0"/>
              <a:t> as </a:t>
            </a:r>
            <a:r>
              <a:rPr lang="nb-NO" baseline="0" dirty="0" err="1" smtClean="0"/>
              <a:t>our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current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solution</a:t>
            </a:r>
            <a:r>
              <a:rPr lang="nb-NO" baseline="0" dirty="0" smtClean="0"/>
              <a:t>.</a:t>
            </a:r>
          </a:p>
          <a:p>
            <a:endParaRPr lang="en-GB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039681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385112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4</a:t>
            </a:r>
            <a:r>
              <a:rPr lang="nb-NO" baseline="0" dirty="0" smtClean="0"/>
              <a:t> nodes, </a:t>
            </a:r>
            <a:r>
              <a:rPr lang="nb-NO" baseline="0" dirty="0" err="1" smtClean="0"/>
              <a:t>want</a:t>
            </a:r>
            <a:r>
              <a:rPr lang="nb-NO" baseline="0" dirty="0" smtClean="0"/>
              <a:t> to have 2 </a:t>
            </a:r>
            <a:r>
              <a:rPr lang="nb-NO" baseline="0" dirty="0" err="1" smtClean="0"/>
              <a:t>clusters</a:t>
            </a:r>
            <a:r>
              <a:rPr lang="nb-NO" baseline="0" dirty="0" smtClean="0"/>
              <a:t>.. </a:t>
            </a:r>
          </a:p>
          <a:p>
            <a:r>
              <a:rPr lang="nb-NO" baseline="0" dirty="0" smtClean="0"/>
              <a:t>It </a:t>
            </a:r>
            <a:r>
              <a:rPr lang="nb-NO" baseline="0" dirty="0" err="1" smtClean="0"/>
              <a:t>would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go</a:t>
            </a:r>
            <a:r>
              <a:rPr lang="nb-NO" baseline="0" dirty="0" smtClean="0"/>
              <a:t> like </a:t>
            </a:r>
            <a:r>
              <a:rPr lang="nb-NO" baseline="0" dirty="0" err="1" smtClean="0"/>
              <a:t>this</a:t>
            </a:r>
            <a:r>
              <a:rPr lang="nb-NO" baseline="0" dirty="0" smtClean="0"/>
              <a:t> (</a:t>
            </a:r>
            <a:r>
              <a:rPr lang="nb-NO" baseline="0" dirty="0" err="1" smtClean="0"/>
              <a:t>illustration</a:t>
            </a:r>
            <a:r>
              <a:rPr lang="nb-NO" baseline="0" dirty="0" smtClean="0"/>
              <a:t>).</a:t>
            </a:r>
          </a:p>
          <a:p>
            <a:r>
              <a:rPr lang="nb-NO" baseline="0" dirty="0" err="1" smtClean="0"/>
              <a:t>Always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choosing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lowest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distance</a:t>
            </a:r>
            <a:r>
              <a:rPr lang="nb-NO" baseline="0" dirty="0" smtClean="0"/>
              <a:t> to </a:t>
            </a:r>
            <a:r>
              <a:rPr lang="nb-NO" baseline="0" dirty="0" err="1" smtClean="0"/>
              <a:t>merge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together</a:t>
            </a:r>
            <a:r>
              <a:rPr lang="nb-NO" baseline="0" dirty="0" smtClean="0"/>
              <a:t>.</a:t>
            </a:r>
          </a:p>
          <a:p>
            <a:r>
              <a:rPr lang="nb-NO" baseline="0" dirty="0" err="1" smtClean="0"/>
              <a:t>But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how</a:t>
            </a:r>
            <a:r>
              <a:rPr lang="nb-NO" baseline="0" dirty="0" smtClean="0"/>
              <a:t> do I </a:t>
            </a:r>
            <a:r>
              <a:rPr lang="nb-NO" baseline="0" dirty="0" err="1" smtClean="0"/>
              <a:t>determine</a:t>
            </a:r>
            <a:r>
              <a:rPr lang="nb-NO" baseline="0" dirty="0" smtClean="0"/>
              <a:t> k?</a:t>
            </a:r>
            <a:endParaRPr lang="en-GB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6141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Agenda for </a:t>
            </a:r>
            <a:r>
              <a:rPr lang="nb-NO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presentation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my </a:t>
            </a:r>
            <a:r>
              <a:rPr lang="nb-NO" baseline="0" dirty="0" err="1" smtClean="0"/>
              <a:t>Thesis</a:t>
            </a:r>
            <a:endParaRPr lang="nb-NO" baseline="0" dirty="0" smtClean="0"/>
          </a:p>
          <a:p>
            <a:r>
              <a:rPr lang="nb-NO" baseline="0" dirty="0" smtClean="0"/>
              <a:t>First up is </a:t>
            </a:r>
            <a:r>
              <a:rPr lang="nb-NO" baseline="0" dirty="0" err="1" smtClean="0"/>
              <a:t>motivation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where</a:t>
            </a:r>
            <a:r>
              <a:rPr lang="nb-NO" baseline="0" dirty="0" smtClean="0"/>
              <a:t> I </a:t>
            </a:r>
            <a:r>
              <a:rPr lang="nb-NO" baseline="0" dirty="0" err="1" smtClean="0"/>
              <a:t>will</a:t>
            </a:r>
            <a:r>
              <a:rPr lang="nb-NO" baseline="0" dirty="0" smtClean="0"/>
              <a:t> present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reasons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why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reasearch</a:t>
            </a:r>
            <a:r>
              <a:rPr lang="nb-NO" baseline="0" dirty="0" smtClean="0"/>
              <a:t> I </a:t>
            </a:r>
            <a:r>
              <a:rPr lang="nb-NO" baseline="0" dirty="0" err="1" smtClean="0"/>
              <a:t>made</a:t>
            </a:r>
            <a:r>
              <a:rPr lang="nb-NO" baseline="0" dirty="0" smtClean="0"/>
              <a:t> is </a:t>
            </a:r>
            <a:r>
              <a:rPr lang="nb-NO" baseline="0" dirty="0" err="1" smtClean="0"/>
              <a:t>important</a:t>
            </a:r>
            <a:endParaRPr lang="nb-NO" baseline="0" dirty="0" smtClean="0"/>
          </a:p>
          <a:p>
            <a:r>
              <a:rPr lang="nb-NO" baseline="0" dirty="0" err="1" smtClean="0"/>
              <a:t>Then</a:t>
            </a:r>
            <a:r>
              <a:rPr lang="nb-NO" baseline="0" dirty="0" smtClean="0"/>
              <a:t> I </a:t>
            </a:r>
            <a:r>
              <a:rPr lang="nb-NO" baseline="0" dirty="0" err="1" smtClean="0"/>
              <a:t>try</a:t>
            </a:r>
            <a:r>
              <a:rPr lang="nb-NO" baseline="0" dirty="0" smtClean="0"/>
              <a:t> to </a:t>
            </a:r>
            <a:r>
              <a:rPr lang="nb-NO" baseline="0" dirty="0" err="1" smtClean="0"/>
              <a:t>illustrate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why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this</a:t>
            </a:r>
            <a:r>
              <a:rPr lang="nb-NO" baseline="0" dirty="0" smtClean="0"/>
              <a:t> problem is different </a:t>
            </a:r>
            <a:r>
              <a:rPr lang="nb-NO" baseline="0" dirty="0" err="1" smtClean="0"/>
              <a:t>than</a:t>
            </a:r>
            <a:r>
              <a:rPr lang="nb-NO" baseline="0" dirty="0" smtClean="0"/>
              <a:t> a standard </a:t>
            </a:r>
            <a:r>
              <a:rPr lang="nb-NO" baseline="0" dirty="0" err="1" smtClean="0"/>
              <a:t>prickup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delivery</a:t>
            </a:r>
            <a:r>
              <a:rPr lang="nb-NO" baseline="0" dirty="0" smtClean="0"/>
              <a:t> problem by </a:t>
            </a:r>
            <a:r>
              <a:rPr lang="nb-NO" baseline="0" dirty="0" err="1" smtClean="0"/>
              <a:t>looking</a:t>
            </a:r>
            <a:r>
              <a:rPr lang="nb-NO" baseline="0" dirty="0" smtClean="0"/>
              <a:t> at </a:t>
            </a:r>
            <a:r>
              <a:rPr lang="nb-NO" baseline="0" dirty="0" err="1" smtClean="0"/>
              <a:t>some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key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aspects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mathematical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model</a:t>
            </a:r>
            <a:r>
              <a:rPr lang="nb-NO" baseline="0" dirty="0" smtClean="0"/>
              <a:t>. IF </a:t>
            </a:r>
            <a:r>
              <a:rPr lang="nb-NO" baseline="0" dirty="0" err="1" smtClean="0"/>
              <a:t>you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enjoy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math</a:t>
            </a:r>
            <a:r>
              <a:rPr lang="nb-NO" baseline="0" dirty="0" smtClean="0"/>
              <a:t> </a:t>
            </a:r>
            <a:r>
              <a:rPr lang="nb-NO" baseline="0" dirty="0" err="1" smtClean="0"/>
              <a:t>you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can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look</a:t>
            </a:r>
            <a:r>
              <a:rPr lang="nb-NO" baseline="0" dirty="0" smtClean="0"/>
              <a:t> forward to </a:t>
            </a:r>
            <a:r>
              <a:rPr lang="nb-NO" baseline="0" dirty="0" err="1" smtClean="0"/>
              <a:t>this</a:t>
            </a:r>
            <a:r>
              <a:rPr lang="nb-NO" baseline="0" dirty="0" smtClean="0"/>
              <a:t> part.</a:t>
            </a:r>
          </a:p>
          <a:p>
            <a:r>
              <a:rPr lang="nb-NO" baseline="0" dirty="0" smtClean="0"/>
              <a:t>4PLO is </a:t>
            </a:r>
            <a:r>
              <a:rPr lang="nb-NO" baseline="0" dirty="0" err="1" smtClean="0"/>
              <a:t>what</a:t>
            </a:r>
            <a:r>
              <a:rPr lang="nb-NO" baseline="0" dirty="0" smtClean="0"/>
              <a:t> I </a:t>
            </a:r>
            <a:r>
              <a:rPr lang="nb-NO" baseline="0" dirty="0" err="1" smtClean="0"/>
              <a:t>chose</a:t>
            </a:r>
            <a:r>
              <a:rPr lang="nb-NO" baseline="0" dirty="0" smtClean="0"/>
              <a:t> to </a:t>
            </a:r>
            <a:r>
              <a:rPr lang="nb-NO" baseline="0" dirty="0" err="1" smtClean="0"/>
              <a:t>call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solution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method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we’ll</a:t>
            </a:r>
            <a:r>
              <a:rPr lang="nb-NO" baseline="0" dirty="0" smtClean="0"/>
              <a:t> og </a:t>
            </a:r>
            <a:r>
              <a:rPr lang="nb-NO" baseline="0" dirty="0" err="1" smtClean="0"/>
              <a:t>through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most </a:t>
            </a:r>
            <a:r>
              <a:rPr lang="nb-NO" baseline="0" dirty="0" err="1" smtClean="0"/>
              <a:t>important</a:t>
            </a:r>
            <a:r>
              <a:rPr lang="nb-NO" baseline="0" dirty="0" smtClean="0"/>
              <a:t> parts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that</a:t>
            </a:r>
            <a:r>
              <a:rPr lang="nb-NO" baseline="0" dirty="0" smtClean="0"/>
              <a:t>.</a:t>
            </a:r>
          </a:p>
          <a:p>
            <a:r>
              <a:rPr lang="nb-NO" baseline="0" dirty="0" err="1" smtClean="0"/>
              <a:t>Experimental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Results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will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take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us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on</a:t>
            </a:r>
            <a:r>
              <a:rPr lang="nb-NO" baseline="0" dirty="0" smtClean="0"/>
              <a:t> a </a:t>
            </a:r>
            <a:r>
              <a:rPr lang="nb-NO" baseline="0" dirty="0" err="1" smtClean="0"/>
              <a:t>statistical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journey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which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will</a:t>
            </a:r>
            <a:r>
              <a:rPr lang="nb-NO" baseline="0" dirty="0" smtClean="0"/>
              <a:t> lead </a:t>
            </a:r>
            <a:r>
              <a:rPr lang="nb-NO" baseline="0" dirty="0" err="1" smtClean="0"/>
              <a:t>us</a:t>
            </a:r>
            <a:r>
              <a:rPr lang="nb-NO" baseline="0" dirty="0" smtClean="0"/>
              <a:t> to a final </a:t>
            </a:r>
            <a:r>
              <a:rPr lang="nb-NO" baseline="0" dirty="0" err="1" smtClean="0"/>
              <a:t>composition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4PLO </a:t>
            </a:r>
            <a:r>
              <a:rPr lang="nb-NO" baseline="0" dirty="0" err="1" smtClean="0"/>
              <a:t>model</a:t>
            </a:r>
            <a:r>
              <a:rPr lang="nb-NO" baseline="0" dirty="0" smtClean="0"/>
              <a:t> and present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results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running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final </a:t>
            </a:r>
            <a:r>
              <a:rPr lang="nb-NO" baseline="0" dirty="0" err="1" smtClean="0"/>
              <a:t>model</a:t>
            </a:r>
            <a:r>
              <a:rPr lang="nb-NO" baseline="0" dirty="0" smtClean="0"/>
              <a:t>.</a:t>
            </a:r>
          </a:p>
          <a:p>
            <a:r>
              <a:rPr lang="nb-NO" baseline="0" dirty="0" err="1" smtClean="0"/>
              <a:t>Before</a:t>
            </a:r>
            <a:r>
              <a:rPr lang="nb-NO" baseline="0" dirty="0" smtClean="0"/>
              <a:t> I </a:t>
            </a:r>
            <a:r>
              <a:rPr lang="nb-NO" baseline="0" dirty="0" err="1" smtClean="0"/>
              <a:t>will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conclude</a:t>
            </a:r>
            <a:r>
              <a:rPr lang="nb-NO" baseline="0" dirty="0" smtClean="0"/>
              <a:t> and talk </a:t>
            </a:r>
            <a:r>
              <a:rPr lang="nb-NO" baseline="0" dirty="0" err="1" smtClean="0"/>
              <a:t>about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contributions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my </a:t>
            </a:r>
            <a:r>
              <a:rPr lang="nb-NO" baseline="0" dirty="0" err="1" smtClean="0"/>
              <a:t>thesis</a:t>
            </a:r>
            <a:r>
              <a:rPr lang="nb-NO" baseline="0" dirty="0" smtClean="0"/>
              <a:t>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948656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 smtClean="0"/>
              <a:t>Represented</a:t>
            </a:r>
            <a:r>
              <a:rPr lang="nb-NO" dirty="0" smtClean="0"/>
              <a:t> by </a:t>
            </a:r>
            <a:r>
              <a:rPr lang="nb-NO" dirty="0" err="1" smtClean="0"/>
              <a:t>these</a:t>
            </a:r>
            <a:r>
              <a:rPr lang="nb-NO" dirty="0" smtClean="0"/>
              <a:t> to terms:</a:t>
            </a:r>
          </a:p>
          <a:p>
            <a:r>
              <a:rPr lang="nb-NO" dirty="0" err="1" smtClean="0"/>
              <a:t>Cohesion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which</a:t>
            </a:r>
            <a:r>
              <a:rPr lang="nb-NO" baseline="0" dirty="0" smtClean="0"/>
              <a:t> is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distance</a:t>
            </a:r>
            <a:r>
              <a:rPr lang="nb-NO" baseline="0" dirty="0" smtClean="0"/>
              <a:t> from a node to all </a:t>
            </a:r>
            <a:r>
              <a:rPr lang="nb-NO" baseline="0" dirty="0" err="1" smtClean="0"/>
              <a:t>other</a:t>
            </a:r>
            <a:r>
              <a:rPr lang="nb-NO" baseline="0" dirty="0" smtClean="0"/>
              <a:t> nodes in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same </a:t>
            </a:r>
            <a:r>
              <a:rPr lang="nb-NO" baseline="0" dirty="0" err="1" smtClean="0"/>
              <a:t>cluster</a:t>
            </a:r>
            <a:r>
              <a:rPr lang="nb-NO" baseline="0" dirty="0" smtClean="0"/>
              <a:t>.</a:t>
            </a:r>
          </a:p>
          <a:p>
            <a:r>
              <a:rPr lang="nb-NO" baseline="0" dirty="0" err="1" smtClean="0"/>
              <a:t>Separation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distance</a:t>
            </a:r>
            <a:r>
              <a:rPr lang="nb-NO" baseline="0" dirty="0" smtClean="0"/>
              <a:t> to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clostest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other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cluster</a:t>
            </a:r>
            <a:r>
              <a:rPr lang="nb-NO" baseline="0" dirty="0" smtClean="0"/>
              <a:t>.</a:t>
            </a:r>
          </a:p>
          <a:p>
            <a:r>
              <a:rPr lang="nb-NO" baseline="0" dirty="0" smtClean="0"/>
              <a:t>This is </a:t>
            </a:r>
            <a:r>
              <a:rPr lang="nb-NO" baseline="0" dirty="0" err="1" smtClean="0"/>
              <a:t>how</a:t>
            </a:r>
            <a:r>
              <a:rPr lang="nb-NO" baseline="0" dirty="0" smtClean="0"/>
              <a:t> I </a:t>
            </a:r>
            <a:r>
              <a:rPr lang="nb-NO" baseline="0" dirty="0" err="1" smtClean="0"/>
              <a:t>determined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which</a:t>
            </a:r>
            <a:r>
              <a:rPr lang="nb-NO" baseline="0" dirty="0" smtClean="0"/>
              <a:t> locations </a:t>
            </a:r>
            <a:r>
              <a:rPr lang="nb-NO" baseline="0" dirty="0" err="1" smtClean="0"/>
              <a:t>are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clustered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together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this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heuristic</a:t>
            </a:r>
            <a:r>
              <a:rPr lang="nb-NO" baseline="0" dirty="0" smtClean="0"/>
              <a:t> is </a:t>
            </a:r>
            <a:r>
              <a:rPr lang="nb-NO" baseline="0" dirty="0" err="1" smtClean="0"/>
              <a:t>trying</a:t>
            </a:r>
            <a:r>
              <a:rPr lang="nb-NO" baseline="0" dirty="0" smtClean="0"/>
              <a:t> to </a:t>
            </a:r>
            <a:r>
              <a:rPr lang="nb-NO" baseline="0" dirty="0" err="1" smtClean="0"/>
              <a:t>put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orders</a:t>
            </a:r>
            <a:r>
              <a:rPr lang="nb-NO" baseline="0" dirty="0" smtClean="0"/>
              <a:t> from </a:t>
            </a:r>
            <a:r>
              <a:rPr lang="nb-NO" baseline="0" dirty="0" err="1" smtClean="0"/>
              <a:t>similar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clusters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together</a:t>
            </a:r>
            <a:r>
              <a:rPr lang="nb-NO" baseline="0" dirty="0" smtClean="0"/>
              <a:t>.</a:t>
            </a:r>
            <a:endParaRPr lang="en-GB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548980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So </a:t>
            </a:r>
            <a:r>
              <a:rPr lang="nb-NO" dirty="0" err="1" smtClean="0"/>
              <a:t>what</a:t>
            </a:r>
            <a:r>
              <a:rPr lang="nb-NO" baseline="0" dirty="0" smtClean="0"/>
              <a:t> is a </a:t>
            </a:r>
            <a:r>
              <a:rPr lang="nb-NO" baseline="0" dirty="0" err="1" smtClean="0"/>
              <a:t>meta</a:t>
            </a:r>
            <a:r>
              <a:rPr lang="nb-NO" baseline="0" dirty="0" smtClean="0"/>
              <a:t> </a:t>
            </a:r>
            <a:r>
              <a:rPr lang="nb-NO" baseline="0" dirty="0" err="1" smtClean="0"/>
              <a:t>heuristic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approach</a:t>
            </a:r>
            <a:r>
              <a:rPr lang="nb-NO" baseline="0" dirty="0" smtClean="0"/>
              <a:t>?</a:t>
            </a:r>
          </a:p>
          <a:p>
            <a:r>
              <a:rPr lang="nb-NO" dirty="0" smtClean="0"/>
              <a:t>It is a </a:t>
            </a:r>
            <a:r>
              <a:rPr lang="nb-NO" dirty="0" err="1" smtClean="0"/>
              <a:t>high-level</a:t>
            </a:r>
            <a:r>
              <a:rPr lang="nb-NO" dirty="0" smtClean="0"/>
              <a:t> problem-</a:t>
            </a:r>
            <a:r>
              <a:rPr lang="nb-NO" dirty="0" err="1" smtClean="0"/>
              <a:t>independent</a:t>
            </a:r>
            <a:r>
              <a:rPr lang="nb-NO" dirty="0" smtClean="0"/>
              <a:t> </a:t>
            </a:r>
            <a:r>
              <a:rPr lang="nb-NO" dirty="0" err="1" smtClean="0"/>
              <a:t>algorithmic</a:t>
            </a:r>
            <a:r>
              <a:rPr lang="nb-NO" dirty="0" smtClean="0"/>
              <a:t> </a:t>
            </a:r>
            <a:r>
              <a:rPr lang="nb-NO" dirty="0" err="1" smtClean="0"/>
              <a:t>framework</a:t>
            </a:r>
            <a:r>
              <a:rPr lang="nb-NO" dirty="0" smtClean="0"/>
              <a:t>.</a:t>
            </a:r>
          </a:p>
          <a:p>
            <a:r>
              <a:rPr lang="nb-NO" dirty="0" smtClean="0"/>
              <a:t>It </a:t>
            </a:r>
            <a:r>
              <a:rPr lang="nb-NO" dirty="0" err="1" smtClean="0"/>
              <a:t>applies</a:t>
            </a:r>
            <a:r>
              <a:rPr lang="nb-NO" dirty="0" smtClean="0"/>
              <a:t> sub </a:t>
            </a:r>
            <a:r>
              <a:rPr lang="nb-NO" dirty="0" err="1" smtClean="0"/>
              <a:t>heuristics</a:t>
            </a:r>
            <a:r>
              <a:rPr lang="nb-NO" dirty="0" smtClean="0"/>
              <a:t> to a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solution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problem to </a:t>
            </a:r>
            <a:r>
              <a:rPr lang="nb-NO" baseline="0" dirty="0" err="1" smtClean="0"/>
              <a:t>move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around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solution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space</a:t>
            </a:r>
            <a:r>
              <a:rPr lang="nb-NO" baseline="0" dirty="0" smtClean="0"/>
              <a:t>.</a:t>
            </a:r>
          </a:p>
          <a:p>
            <a:r>
              <a:rPr lang="nb-NO" baseline="0" dirty="0" smtClean="0"/>
              <a:t>The </a:t>
            </a:r>
            <a:r>
              <a:rPr lang="nb-NO" baseline="0" dirty="0" err="1" smtClean="0"/>
              <a:t>whole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algorithm</a:t>
            </a:r>
            <a:r>
              <a:rPr lang="nb-NO" baseline="0" dirty="0" smtClean="0"/>
              <a:t> is a loop so </a:t>
            </a:r>
            <a:r>
              <a:rPr lang="nb-NO" baseline="0" dirty="0" err="1" smtClean="0"/>
              <a:t>we</a:t>
            </a:r>
            <a:r>
              <a:rPr lang="nb-NO" baseline="0" dirty="0" smtClean="0"/>
              <a:t> start by </a:t>
            </a:r>
            <a:r>
              <a:rPr lang="nb-NO" baseline="0" dirty="0" err="1" smtClean="0"/>
              <a:t>generating</a:t>
            </a:r>
            <a:r>
              <a:rPr lang="nb-NO" baseline="0" dirty="0" smtClean="0"/>
              <a:t> an initial </a:t>
            </a:r>
            <a:r>
              <a:rPr lang="nb-NO" baseline="0" dirty="0" err="1" smtClean="0"/>
              <a:t>solution</a:t>
            </a:r>
            <a:r>
              <a:rPr lang="nb-NO" baseline="0" dirty="0" smtClean="0"/>
              <a:t>, and </a:t>
            </a:r>
            <a:r>
              <a:rPr lang="nb-NO" baseline="0" dirty="0" err="1" smtClean="0"/>
              <a:t>then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enter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loop </a:t>
            </a:r>
            <a:r>
              <a:rPr lang="nb-NO" baseline="0" dirty="0" err="1" smtClean="0"/>
              <a:t>with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this</a:t>
            </a:r>
            <a:r>
              <a:rPr lang="nb-NO" baseline="0" dirty="0" smtClean="0"/>
              <a:t> as </a:t>
            </a:r>
            <a:r>
              <a:rPr lang="nb-NO" baseline="0" dirty="0" err="1" smtClean="0"/>
              <a:t>our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current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solution</a:t>
            </a:r>
            <a:r>
              <a:rPr lang="nb-NO" baseline="0" dirty="0" smtClean="0"/>
              <a:t>.</a:t>
            </a:r>
          </a:p>
          <a:p>
            <a:endParaRPr lang="en-GB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28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457205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29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670356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So </a:t>
            </a:r>
            <a:r>
              <a:rPr lang="nb-NO" dirty="0" err="1" smtClean="0"/>
              <a:t>what</a:t>
            </a:r>
            <a:r>
              <a:rPr lang="nb-NO" baseline="0" dirty="0" smtClean="0"/>
              <a:t> is a </a:t>
            </a:r>
            <a:r>
              <a:rPr lang="nb-NO" baseline="0" dirty="0" err="1" smtClean="0"/>
              <a:t>meta</a:t>
            </a:r>
            <a:r>
              <a:rPr lang="nb-NO" baseline="0" dirty="0" smtClean="0"/>
              <a:t> </a:t>
            </a:r>
            <a:r>
              <a:rPr lang="nb-NO" baseline="0" dirty="0" err="1" smtClean="0"/>
              <a:t>heuristic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approach</a:t>
            </a:r>
            <a:r>
              <a:rPr lang="nb-NO" baseline="0" dirty="0" smtClean="0"/>
              <a:t>?</a:t>
            </a:r>
          </a:p>
          <a:p>
            <a:r>
              <a:rPr lang="nb-NO" dirty="0" smtClean="0"/>
              <a:t>It is a </a:t>
            </a:r>
            <a:r>
              <a:rPr lang="nb-NO" dirty="0" err="1" smtClean="0"/>
              <a:t>high-level</a:t>
            </a:r>
            <a:r>
              <a:rPr lang="nb-NO" dirty="0" smtClean="0"/>
              <a:t> problem-</a:t>
            </a:r>
            <a:r>
              <a:rPr lang="nb-NO" dirty="0" err="1" smtClean="0"/>
              <a:t>independent</a:t>
            </a:r>
            <a:r>
              <a:rPr lang="nb-NO" dirty="0" smtClean="0"/>
              <a:t> </a:t>
            </a:r>
            <a:r>
              <a:rPr lang="nb-NO" dirty="0" err="1" smtClean="0"/>
              <a:t>algorithmic</a:t>
            </a:r>
            <a:r>
              <a:rPr lang="nb-NO" dirty="0" smtClean="0"/>
              <a:t> </a:t>
            </a:r>
            <a:r>
              <a:rPr lang="nb-NO" dirty="0" err="1" smtClean="0"/>
              <a:t>framework</a:t>
            </a:r>
            <a:r>
              <a:rPr lang="nb-NO" dirty="0" smtClean="0"/>
              <a:t>.</a:t>
            </a:r>
          </a:p>
          <a:p>
            <a:r>
              <a:rPr lang="nb-NO" dirty="0" smtClean="0"/>
              <a:t>It </a:t>
            </a:r>
            <a:r>
              <a:rPr lang="nb-NO" dirty="0" err="1" smtClean="0"/>
              <a:t>applies</a:t>
            </a:r>
            <a:r>
              <a:rPr lang="nb-NO" dirty="0" smtClean="0"/>
              <a:t> sub </a:t>
            </a:r>
            <a:r>
              <a:rPr lang="nb-NO" dirty="0" err="1" smtClean="0"/>
              <a:t>heuristics</a:t>
            </a:r>
            <a:r>
              <a:rPr lang="nb-NO" dirty="0" smtClean="0"/>
              <a:t> to a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solution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problem to </a:t>
            </a:r>
            <a:r>
              <a:rPr lang="nb-NO" baseline="0" dirty="0" err="1" smtClean="0"/>
              <a:t>move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around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solution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space</a:t>
            </a:r>
            <a:r>
              <a:rPr lang="nb-NO" baseline="0" dirty="0" smtClean="0"/>
              <a:t>.</a:t>
            </a:r>
          </a:p>
          <a:p>
            <a:r>
              <a:rPr lang="nb-NO" baseline="0" dirty="0" smtClean="0"/>
              <a:t>The </a:t>
            </a:r>
            <a:r>
              <a:rPr lang="nb-NO" baseline="0" dirty="0" err="1" smtClean="0"/>
              <a:t>whole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algorithm</a:t>
            </a:r>
            <a:r>
              <a:rPr lang="nb-NO" baseline="0" dirty="0" smtClean="0"/>
              <a:t> is a loop so </a:t>
            </a:r>
            <a:r>
              <a:rPr lang="nb-NO" baseline="0" dirty="0" err="1" smtClean="0"/>
              <a:t>we</a:t>
            </a:r>
            <a:r>
              <a:rPr lang="nb-NO" baseline="0" dirty="0" smtClean="0"/>
              <a:t> start by </a:t>
            </a:r>
            <a:r>
              <a:rPr lang="nb-NO" baseline="0" dirty="0" err="1" smtClean="0"/>
              <a:t>generating</a:t>
            </a:r>
            <a:r>
              <a:rPr lang="nb-NO" baseline="0" dirty="0" smtClean="0"/>
              <a:t> an initial </a:t>
            </a:r>
            <a:r>
              <a:rPr lang="nb-NO" baseline="0" dirty="0" err="1" smtClean="0"/>
              <a:t>solution</a:t>
            </a:r>
            <a:r>
              <a:rPr lang="nb-NO" baseline="0" dirty="0" smtClean="0"/>
              <a:t>, and </a:t>
            </a:r>
            <a:r>
              <a:rPr lang="nb-NO" baseline="0" dirty="0" err="1" smtClean="0"/>
              <a:t>then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enter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loop </a:t>
            </a:r>
            <a:r>
              <a:rPr lang="nb-NO" baseline="0" dirty="0" err="1" smtClean="0"/>
              <a:t>with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this</a:t>
            </a:r>
            <a:r>
              <a:rPr lang="nb-NO" baseline="0" dirty="0" smtClean="0"/>
              <a:t> as </a:t>
            </a:r>
            <a:r>
              <a:rPr lang="nb-NO" baseline="0" dirty="0" err="1" smtClean="0"/>
              <a:t>our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current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solution</a:t>
            </a:r>
            <a:r>
              <a:rPr lang="nb-NO" baseline="0" dirty="0" smtClean="0"/>
              <a:t>.</a:t>
            </a:r>
          </a:p>
          <a:p>
            <a:endParaRPr lang="en-GB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30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129800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 smtClean="0"/>
              <a:t>Yes</a:t>
            </a:r>
            <a:r>
              <a:rPr lang="nb-NO" dirty="0" smtClean="0"/>
              <a:t> </a:t>
            </a:r>
            <a:r>
              <a:rPr lang="nb-NO" dirty="0" err="1" smtClean="0"/>
              <a:t>we</a:t>
            </a:r>
            <a:r>
              <a:rPr lang="nb-NO" dirty="0" smtClean="0"/>
              <a:t> </a:t>
            </a:r>
            <a:r>
              <a:rPr lang="nb-NO" dirty="0" err="1" smtClean="0"/>
              <a:t>could</a:t>
            </a:r>
            <a:r>
              <a:rPr lang="nb-NO" dirty="0" smtClean="0"/>
              <a:t> </a:t>
            </a:r>
            <a:r>
              <a:rPr lang="nb-NO" dirty="0" err="1" smtClean="0"/>
              <a:t>set</a:t>
            </a:r>
            <a:r>
              <a:rPr lang="nb-NO" dirty="0" smtClean="0"/>
              <a:t> </a:t>
            </a:r>
            <a:r>
              <a:rPr lang="nb-NO" dirty="0" err="1" smtClean="0"/>
              <a:t>T_start</a:t>
            </a:r>
            <a:r>
              <a:rPr lang="nb-NO" dirty="0" smtClean="0"/>
              <a:t> </a:t>
            </a:r>
            <a:r>
              <a:rPr lang="nb-NO" dirty="0" err="1" smtClean="0"/>
              <a:t>fixed</a:t>
            </a:r>
            <a:r>
              <a:rPr lang="nb-NO" dirty="0" smtClean="0"/>
              <a:t>.. </a:t>
            </a:r>
            <a:r>
              <a:rPr lang="nb-NO" dirty="0" err="1" smtClean="0"/>
              <a:t>But</a:t>
            </a:r>
            <a:r>
              <a:rPr lang="nb-NO" dirty="0" smtClean="0"/>
              <a:t> </a:t>
            </a:r>
            <a:r>
              <a:rPr lang="nb-NO" dirty="0" err="1" smtClean="0"/>
              <a:t>again</a:t>
            </a:r>
            <a:r>
              <a:rPr lang="nb-NO" dirty="0" smtClean="0"/>
              <a:t> </a:t>
            </a:r>
            <a:r>
              <a:rPr lang="nb-NO" dirty="0" err="1" smtClean="0"/>
              <a:t>we</a:t>
            </a:r>
            <a:r>
              <a:rPr lang="nb-NO" dirty="0" smtClean="0"/>
              <a:t> </a:t>
            </a:r>
            <a:r>
              <a:rPr lang="nb-NO" dirty="0" err="1" smtClean="0"/>
              <a:t>want</a:t>
            </a:r>
            <a:r>
              <a:rPr lang="nb-NO" dirty="0" smtClean="0"/>
              <a:t> </a:t>
            </a:r>
            <a:r>
              <a:rPr lang="nb-NO" dirty="0" err="1" smtClean="0"/>
              <a:t>our</a:t>
            </a:r>
            <a:r>
              <a:rPr lang="nb-NO" dirty="0" smtClean="0"/>
              <a:t> </a:t>
            </a:r>
            <a:r>
              <a:rPr lang="nb-NO" dirty="0" err="1" smtClean="0"/>
              <a:t>algorithm</a:t>
            </a:r>
            <a:r>
              <a:rPr lang="nb-NO" dirty="0" smtClean="0"/>
              <a:t> to </a:t>
            </a:r>
            <a:r>
              <a:rPr lang="nb-NO" dirty="0" err="1" smtClean="0"/>
              <a:t>adapt</a:t>
            </a:r>
            <a:r>
              <a:rPr lang="nb-NO" dirty="0" smtClean="0"/>
              <a:t> to </a:t>
            </a:r>
            <a:r>
              <a:rPr lang="nb-NO" dirty="0" err="1" smtClean="0"/>
              <a:t>each</a:t>
            </a:r>
            <a:r>
              <a:rPr lang="nb-NO" dirty="0" smtClean="0"/>
              <a:t> problem </a:t>
            </a:r>
            <a:r>
              <a:rPr lang="nb-NO" dirty="0" err="1" smtClean="0"/>
              <a:t>automatically</a:t>
            </a:r>
            <a:r>
              <a:rPr lang="nb-NO" dirty="0" smtClean="0"/>
              <a:t>.</a:t>
            </a:r>
          </a:p>
          <a:p>
            <a:r>
              <a:rPr lang="nb-NO" dirty="0" smtClean="0"/>
              <a:t>¨</a:t>
            </a:r>
            <a:r>
              <a:rPr lang="nb-NO" dirty="0" err="1" smtClean="0"/>
              <a:t>We</a:t>
            </a:r>
            <a:r>
              <a:rPr lang="nb-NO" dirty="0" smtClean="0"/>
              <a:t> do </a:t>
            </a:r>
            <a:r>
              <a:rPr lang="nb-NO" dirty="0" err="1" smtClean="0"/>
              <a:t>this</a:t>
            </a:r>
            <a:r>
              <a:rPr lang="nb-NO" dirty="0" smtClean="0"/>
              <a:t> by letting </a:t>
            </a:r>
            <a:r>
              <a:rPr lang="nb-NO" dirty="0" err="1" smtClean="0"/>
              <a:t>our</a:t>
            </a:r>
            <a:r>
              <a:rPr lang="nb-NO" dirty="0" smtClean="0"/>
              <a:t> </a:t>
            </a:r>
            <a:r>
              <a:rPr lang="nb-NO" dirty="0" err="1" smtClean="0"/>
              <a:t>algorithm</a:t>
            </a:r>
            <a:r>
              <a:rPr lang="nb-NO" dirty="0" smtClean="0"/>
              <a:t> run for</a:t>
            </a:r>
            <a:r>
              <a:rPr lang="nb-NO" baseline="0" dirty="0" smtClean="0"/>
              <a:t> 100 </a:t>
            </a:r>
            <a:r>
              <a:rPr lang="nb-NO" baseline="0" dirty="0" err="1" smtClean="0"/>
              <a:t>iterations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accepting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worse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solutions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with</a:t>
            </a:r>
            <a:r>
              <a:rPr lang="nb-NO" baseline="0" dirty="0" smtClean="0"/>
              <a:t> 80% </a:t>
            </a:r>
            <a:r>
              <a:rPr lang="nb-NO" baseline="0" dirty="0" err="1" smtClean="0"/>
              <a:t>probability</a:t>
            </a:r>
            <a:r>
              <a:rPr lang="nb-NO" baseline="0" dirty="0" smtClean="0"/>
              <a:t>.</a:t>
            </a:r>
          </a:p>
          <a:p>
            <a:r>
              <a:rPr lang="nb-NO" baseline="0" dirty="0" err="1" smtClean="0"/>
              <a:t>Then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calculate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average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objective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these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solutions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devide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that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with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logarithm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a</a:t>
            </a:r>
            <a:endParaRPr lang="en-GB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31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520623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So </a:t>
            </a:r>
            <a:r>
              <a:rPr lang="nb-NO" dirty="0" err="1" smtClean="0"/>
              <a:t>what</a:t>
            </a:r>
            <a:r>
              <a:rPr lang="nb-NO" baseline="0" dirty="0" smtClean="0"/>
              <a:t> is a </a:t>
            </a:r>
            <a:r>
              <a:rPr lang="nb-NO" baseline="0" dirty="0" err="1" smtClean="0"/>
              <a:t>meta</a:t>
            </a:r>
            <a:r>
              <a:rPr lang="nb-NO" baseline="0" dirty="0" smtClean="0"/>
              <a:t> </a:t>
            </a:r>
            <a:r>
              <a:rPr lang="nb-NO" baseline="0" dirty="0" err="1" smtClean="0"/>
              <a:t>heuristic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approach</a:t>
            </a:r>
            <a:r>
              <a:rPr lang="nb-NO" baseline="0" dirty="0" smtClean="0"/>
              <a:t>?</a:t>
            </a:r>
          </a:p>
          <a:p>
            <a:r>
              <a:rPr lang="nb-NO" dirty="0" smtClean="0"/>
              <a:t>It is a </a:t>
            </a:r>
            <a:r>
              <a:rPr lang="nb-NO" dirty="0" err="1" smtClean="0"/>
              <a:t>high-level</a:t>
            </a:r>
            <a:r>
              <a:rPr lang="nb-NO" dirty="0" smtClean="0"/>
              <a:t> problem-</a:t>
            </a:r>
            <a:r>
              <a:rPr lang="nb-NO" dirty="0" err="1" smtClean="0"/>
              <a:t>independent</a:t>
            </a:r>
            <a:r>
              <a:rPr lang="nb-NO" dirty="0" smtClean="0"/>
              <a:t> </a:t>
            </a:r>
            <a:r>
              <a:rPr lang="nb-NO" dirty="0" err="1" smtClean="0"/>
              <a:t>algorithmic</a:t>
            </a:r>
            <a:r>
              <a:rPr lang="nb-NO" dirty="0" smtClean="0"/>
              <a:t> </a:t>
            </a:r>
            <a:r>
              <a:rPr lang="nb-NO" dirty="0" err="1" smtClean="0"/>
              <a:t>framework</a:t>
            </a:r>
            <a:r>
              <a:rPr lang="nb-NO" dirty="0" smtClean="0"/>
              <a:t>.</a:t>
            </a:r>
          </a:p>
          <a:p>
            <a:r>
              <a:rPr lang="nb-NO" dirty="0" smtClean="0"/>
              <a:t>It </a:t>
            </a:r>
            <a:r>
              <a:rPr lang="nb-NO" dirty="0" err="1" smtClean="0"/>
              <a:t>applies</a:t>
            </a:r>
            <a:r>
              <a:rPr lang="nb-NO" dirty="0" smtClean="0"/>
              <a:t> sub </a:t>
            </a:r>
            <a:r>
              <a:rPr lang="nb-NO" dirty="0" err="1" smtClean="0"/>
              <a:t>heuristics</a:t>
            </a:r>
            <a:r>
              <a:rPr lang="nb-NO" dirty="0" smtClean="0"/>
              <a:t> to a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solution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problem to </a:t>
            </a:r>
            <a:r>
              <a:rPr lang="nb-NO" baseline="0" dirty="0" err="1" smtClean="0"/>
              <a:t>move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around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solution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space</a:t>
            </a:r>
            <a:r>
              <a:rPr lang="nb-NO" baseline="0" dirty="0" smtClean="0"/>
              <a:t>.</a:t>
            </a:r>
          </a:p>
          <a:p>
            <a:r>
              <a:rPr lang="nb-NO" baseline="0" dirty="0" smtClean="0"/>
              <a:t>The </a:t>
            </a:r>
            <a:r>
              <a:rPr lang="nb-NO" baseline="0" dirty="0" err="1" smtClean="0"/>
              <a:t>whole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algorithm</a:t>
            </a:r>
            <a:r>
              <a:rPr lang="nb-NO" baseline="0" dirty="0" smtClean="0"/>
              <a:t> is a loop so </a:t>
            </a:r>
            <a:r>
              <a:rPr lang="nb-NO" baseline="0" dirty="0" err="1" smtClean="0"/>
              <a:t>we</a:t>
            </a:r>
            <a:r>
              <a:rPr lang="nb-NO" baseline="0" dirty="0" smtClean="0"/>
              <a:t> start by </a:t>
            </a:r>
            <a:r>
              <a:rPr lang="nb-NO" baseline="0" dirty="0" err="1" smtClean="0"/>
              <a:t>generating</a:t>
            </a:r>
            <a:r>
              <a:rPr lang="nb-NO" baseline="0" dirty="0" smtClean="0"/>
              <a:t> an initial </a:t>
            </a:r>
            <a:r>
              <a:rPr lang="nb-NO" baseline="0" dirty="0" err="1" smtClean="0"/>
              <a:t>solution</a:t>
            </a:r>
            <a:r>
              <a:rPr lang="nb-NO" baseline="0" dirty="0" smtClean="0"/>
              <a:t>, and </a:t>
            </a:r>
            <a:r>
              <a:rPr lang="nb-NO" baseline="0" dirty="0" err="1" smtClean="0"/>
              <a:t>then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enter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loop </a:t>
            </a:r>
            <a:r>
              <a:rPr lang="nb-NO" baseline="0" dirty="0" err="1" smtClean="0"/>
              <a:t>with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this</a:t>
            </a:r>
            <a:r>
              <a:rPr lang="nb-NO" baseline="0" dirty="0" smtClean="0"/>
              <a:t> as </a:t>
            </a:r>
            <a:r>
              <a:rPr lang="nb-NO" baseline="0" dirty="0" err="1" smtClean="0"/>
              <a:t>our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current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solution</a:t>
            </a:r>
            <a:r>
              <a:rPr lang="nb-NO" baseline="0" dirty="0" smtClean="0"/>
              <a:t>.</a:t>
            </a:r>
          </a:p>
          <a:p>
            <a:endParaRPr lang="en-GB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32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913884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33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641610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So </a:t>
            </a:r>
            <a:r>
              <a:rPr lang="nb-NO" dirty="0" err="1" smtClean="0"/>
              <a:t>what</a:t>
            </a:r>
            <a:r>
              <a:rPr lang="nb-NO" baseline="0" dirty="0" smtClean="0"/>
              <a:t> is a </a:t>
            </a:r>
            <a:r>
              <a:rPr lang="nb-NO" baseline="0" dirty="0" err="1" smtClean="0"/>
              <a:t>meta</a:t>
            </a:r>
            <a:r>
              <a:rPr lang="nb-NO" baseline="0" dirty="0" smtClean="0"/>
              <a:t> </a:t>
            </a:r>
            <a:r>
              <a:rPr lang="nb-NO" baseline="0" dirty="0" err="1" smtClean="0"/>
              <a:t>heuristic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approach</a:t>
            </a:r>
            <a:r>
              <a:rPr lang="nb-NO" baseline="0" dirty="0" smtClean="0"/>
              <a:t>?</a:t>
            </a:r>
          </a:p>
          <a:p>
            <a:r>
              <a:rPr lang="nb-NO" dirty="0" smtClean="0"/>
              <a:t>It is a </a:t>
            </a:r>
            <a:r>
              <a:rPr lang="nb-NO" dirty="0" err="1" smtClean="0"/>
              <a:t>high-level</a:t>
            </a:r>
            <a:r>
              <a:rPr lang="nb-NO" dirty="0" smtClean="0"/>
              <a:t> problem-</a:t>
            </a:r>
            <a:r>
              <a:rPr lang="nb-NO" dirty="0" err="1" smtClean="0"/>
              <a:t>independent</a:t>
            </a:r>
            <a:r>
              <a:rPr lang="nb-NO" dirty="0" smtClean="0"/>
              <a:t> </a:t>
            </a:r>
            <a:r>
              <a:rPr lang="nb-NO" dirty="0" err="1" smtClean="0"/>
              <a:t>algorithmic</a:t>
            </a:r>
            <a:r>
              <a:rPr lang="nb-NO" dirty="0" smtClean="0"/>
              <a:t> </a:t>
            </a:r>
            <a:r>
              <a:rPr lang="nb-NO" dirty="0" err="1" smtClean="0"/>
              <a:t>framework</a:t>
            </a:r>
            <a:r>
              <a:rPr lang="nb-NO" dirty="0" smtClean="0"/>
              <a:t>.</a:t>
            </a:r>
          </a:p>
          <a:p>
            <a:r>
              <a:rPr lang="nb-NO" dirty="0" smtClean="0"/>
              <a:t>It </a:t>
            </a:r>
            <a:r>
              <a:rPr lang="nb-NO" dirty="0" err="1" smtClean="0"/>
              <a:t>applies</a:t>
            </a:r>
            <a:r>
              <a:rPr lang="nb-NO" dirty="0" smtClean="0"/>
              <a:t> sub </a:t>
            </a:r>
            <a:r>
              <a:rPr lang="nb-NO" dirty="0" err="1" smtClean="0"/>
              <a:t>heuristics</a:t>
            </a:r>
            <a:r>
              <a:rPr lang="nb-NO" dirty="0" smtClean="0"/>
              <a:t> to a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solution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problem to </a:t>
            </a:r>
            <a:r>
              <a:rPr lang="nb-NO" baseline="0" dirty="0" err="1" smtClean="0"/>
              <a:t>move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around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solution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space</a:t>
            </a:r>
            <a:r>
              <a:rPr lang="nb-NO" baseline="0" dirty="0" smtClean="0"/>
              <a:t>.</a:t>
            </a:r>
          </a:p>
          <a:p>
            <a:r>
              <a:rPr lang="nb-NO" baseline="0" dirty="0" smtClean="0"/>
              <a:t>The </a:t>
            </a:r>
            <a:r>
              <a:rPr lang="nb-NO" baseline="0" dirty="0" err="1" smtClean="0"/>
              <a:t>whole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algorithm</a:t>
            </a:r>
            <a:r>
              <a:rPr lang="nb-NO" baseline="0" dirty="0" smtClean="0"/>
              <a:t> is a loop so </a:t>
            </a:r>
            <a:r>
              <a:rPr lang="nb-NO" baseline="0" dirty="0" err="1" smtClean="0"/>
              <a:t>we</a:t>
            </a:r>
            <a:r>
              <a:rPr lang="nb-NO" baseline="0" dirty="0" smtClean="0"/>
              <a:t> start by </a:t>
            </a:r>
            <a:r>
              <a:rPr lang="nb-NO" baseline="0" dirty="0" err="1" smtClean="0"/>
              <a:t>generating</a:t>
            </a:r>
            <a:r>
              <a:rPr lang="nb-NO" baseline="0" dirty="0" smtClean="0"/>
              <a:t> an initial </a:t>
            </a:r>
            <a:r>
              <a:rPr lang="nb-NO" baseline="0" dirty="0" err="1" smtClean="0"/>
              <a:t>solution</a:t>
            </a:r>
            <a:r>
              <a:rPr lang="nb-NO" baseline="0" dirty="0" smtClean="0"/>
              <a:t>, and </a:t>
            </a:r>
            <a:r>
              <a:rPr lang="nb-NO" baseline="0" dirty="0" err="1" smtClean="0"/>
              <a:t>then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enter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loop </a:t>
            </a:r>
            <a:r>
              <a:rPr lang="nb-NO" baseline="0" dirty="0" err="1" smtClean="0"/>
              <a:t>with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this</a:t>
            </a:r>
            <a:r>
              <a:rPr lang="nb-NO" baseline="0" dirty="0" smtClean="0"/>
              <a:t> as </a:t>
            </a:r>
            <a:r>
              <a:rPr lang="nb-NO" baseline="0" dirty="0" err="1" smtClean="0"/>
              <a:t>our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current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solution</a:t>
            </a:r>
            <a:r>
              <a:rPr lang="nb-NO" baseline="0" dirty="0" smtClean="0"/>
              <a:t>.</a:t>
            </a:r>
          </a:p>
          <a:p>
            <a:endParaRPr lang="en-GB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34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563746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 smtClean="0"/>
              <a:t>What</a:t>
            </a:r>
            <a:r>
              <a:rPr lang="nb-NO" dirty="0" smtClean="0"/>
              <a:t> </a:t>
            </a:r>
            <a:r>
              <a:rPr lang="nb-NO" dirty="0" err="1" smtClean="0"/>
              <a:t>happens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if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we</a:t>
            </a:r>
            <a:r>
              <a:rPr lang="nb-NO" baseline="0" dirty="0" smtClean="0"/>
              <a:t> dont </a:t>
            </a:r>
            <a:r>
              <a:rPr lang="nb-NO" baseline="0" dirty="0" err="1" smtClean="0"/>
              <a:t>include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any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escape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algorithm</a:t>
            </a:r>
            <a:r>
              <a:rPr lang="nb-NO" baseline="0" dirty="0" smtClean="0"/>
              <a:t>? </a:t>
            </a:r>
          </a:p>
          <a:p>
            <a:r>
              <a:rPr lang="nb-NO" baseline="0" dirty="0" err="1" smtClean="0"/>
              <a:t>What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happens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if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we</a:t>
            </a:r>
            <a:r>
              <a:rPr lang="nb-NO" baseline="0" dirty="0" smtClean="0"/>
              <a:t> start from a random </a:t>
            </a:r>
            <a:r>
              <a:rPr lang="nb-NO" baseline="0" dirty="0" err="1" smtClean="0"/>
              <a:t>solution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every</a:t>
            </a:r>
            <a:r>
              <a:rPr lang="nb-NO" baseline="0" dirty="0" smtClean="0"/>
              <a:t> time </a:t>
            </a:r>
            <a:r>
              <a:rPr lang="nb-NO" baseline="0" dirty="0" err="1" smtClean="0"/>
              <a:t>we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get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stuck</a:t>
            </a:r>
            <a:r>
              <a:rPr lang="nb-NO" baseline="0" dirty="0" smtClean="0"/>
              <a:t> </a:t>
            </a:r>
            <a:r>
              <a:rPr lang="nb-NO" baseline="0" dirty="0" err="1" smtClean="0"/>
              <a:t>instead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moving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away</a:t>
            </a:r>
            <a:r>
              <a:rPr lang="nb-NO" baseline="0" dirty="0" smtClean="0"/>
              <a:t> from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current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solution</a:t>
            </a:r>
            <a:r>
              <a:rPr lang="nb-NO" baseline="0" dirty="0" smtClean="0"/>
              <a:t>?</a:t>
            </a:r>
            <a:endParaRPr lang="en-GB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38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752312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39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41985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nb-NO" dirty="0" err="1" smtClean="0"/>
              <a:t>Customers</a:t>
            </a:r>
            <a:r>
              <a:rPr lang="nb-NO" dirty="0" smtClean="0"/>
              <a:t>: </a:t>
            </a:r>
            <a:r>
              <a:rPr lang="nb-NO" dirty="0" err="1" smtClean="0"/>
              <a:t>manufacturers</a:t>
            </a:r>
            <a:r>
              <a:rPr lang="nb-NO" dirty="0" smtClean="0"/>
              <a:t> ex. BMW</a:t>
            </a:r>
          </a:p>
          <a:p>
            <a:pPr lvl="1"/>
            <a:r>
              <a:rPr lang="nb-NO" noProof="0" dirty="0" err="1" smtClean="0"/>
              <a:t>Manufacturer</a:t>
            </a:r>
            <a:r>
              <a:rPr lang="nb-NO" noProof="0" dirty="0" smtClean="0"/>
              <a:t> </a:t>
            </a:r>
            <a:r>
              <a:rPr lang="nb-NO" noProof="0" dirty="0" err="1" smtClean="0"/>
              <a:t>produces</a:t>
            </a:r>
            <a:r>
              <a:rPr lang="nb-NO" noProof="0" dirty="0" smtClean="0"/>
              <a:t> </a:t>
            </a:r>
            <a:r>
              <a:rPr lang="nb-NO" noProof="0" dirty="0" err="1" smtClean="0"/>
              <a:t>products</a:t>
            </a:r>
            <a:r>
              <a:rPr lang="nb-NO" noProof="0" dirty="0" smtClean="0"/>
              <a:t> in </a:t>
            </a:r>
            <a:r>
              <a:rPr lang="nb-NO" noProof="0" dirty="0" err="1" smtClean="0"/>
              <a:t>factories</a:t>
            </a:r>
            <a:endParaRPr lang="nb-NO" noProof="0" dirty="0" smtClean="0"/>
          </a:p>
          <a:p>
            <a:pPr lvl="1"/>
            <a:r>
              <a:rPr lang="nb-NO" dirty="0" err="1" smtClean="0"/>
              <a:t>Manufacturer</a:t>
            </a:r>
            <a:r>
              <a:rPr lang="nb-NO" dirty="0" smtClean="0"/>
              <a:t> is not a </a:t>
            </a:r>
            <a:r>
              <a:rPr lang="nb-NO" dirty="0" err="1" smtClean="0"/>
              <a:t>logistics</a:t>
            </a:r>
            <a:r>
              <a:rPr lang="nb-NO" dirty="0" smtClean="0"/>
              <a:t> </a:t>
            </a:r>
            <a:r>
              <a:rPr lang="nb-NO" dirty="0" err="1" smtClean="0"/>
              <a:t>company</a:t>
            </a:r>
            <a:endParaRPr lang="nb-NO" dirty="0" smtClean="0"/>
          </a:p>
          <a:p>
            <a:pPr lvl="1"/>
            <a:r>
              <a:rPr lang="nb-NO" noProof="0" dirty="0" smtClean="0"/>
              <a:t>Suppliers </a:t>
            </a:r>
            <a:r>
              <a:rPr lang="nb-NO" noProof="0" dirty="0" err="1" smtClean="0"/>
              <a:t>produce</a:t>
            </a:r>
            <a:r>
              <a:rPr lang="nb-NO" noProof="0" dirty="0" smtClean="0"/>
              <a:t> parts for </a:t>
            </a:r>
            <a:r>
              <a:rPr lang="nb-NO" noProof="0" dirty="0" err="1" smtClean="0"/>
              <a:t>factories</a:t>
            </a:r>
            <a:endParaRPr lang="nb-NO" noProof="0" dirty="0" smtClean="0"/>
          </a:p>
          <a:p>
            <a:pPr lvl="1"/>
            <a:r>
              <a:rPr lang="nb-NO" dirty="0" err="1" smtClean="0"/>
              <a:t>Logistic</a:t>
            </a:r>
            <a:r>
              <a:rPr lang="nb-NO" dirty="0" smtClean="0"/>
              <a:t> </a:t>
            </a:r>
            <a:r>
              <a:rPr lang="nb-NO" dirty="0" err="1" smtClean="0"/>
              <a:t>companies</a:t>
            </a:r>
            <a:r>
              <a:rPr lang="nb-NO" dirty="0" smtClean="0"/>
              <a:t> </a:t>
            </a:r>
            <a:r>
              <a:rPr lang="nb-NO" dirty="0" err="1" smtClean="0"/>
              <a:t>picks</a:t>
            </a:r>
            <a:r>
              <a:rPr lang="nb-NO" dirty="0" smtClean="0"/>
              <a:t> up parts from </a:t>
            </a:r>
            <a:r>
              <a:rPr lang="nb-NO" dirty="0" err="1" smtClean="0"/>
              <a:t>suppliers</a:t>
            </a:r>
            <a:r>
              <a:rPr lang="nb-NO" dirty="0" smtClean="0"/>
              <a:t> and delivers </a:t>
            </a:r>
            <a:r>
              <a:rPr lang="nb-NO" dirty="0" err="1" smtClean="0"/>
              <a:t>them</a:t>
            </a:r>
            <a:r>
              <a:rPr lang="nb-NO" dirty="0" smtClean="0"/>
              <a:t> to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factories</a:t>
            </a:r>
            <a:endParaRPr lang="nb-NO" dirty="0" smtClean="0"/>
          </a:p>
          <a:p>
            <a:r>
              <a:rPr lang="nb-NO" dirty="0" smtClean="0"/>
              <a:t>4flow </a:t>
            </a:r>
            <a:r>
              <a:rPr lang="nb-NO" dirty="0" err="1" smtClean="0"/>
              <a:t>needs</a:t>
            </a:r>
            <a:r>
              <a:rPr lang="nb-NO" dirty="0" smtClean="0"/>
              <a:t> to </a:t>
            </a:r>
            <a:r>
              <a:rPr lang="nb-NO" dirty="0" err="1" smtClean="0"/>
              <a:t>solve</a:t>
            </a:r>
            <a:r>
              <a:rPr lang="nb-NO" dirty="0" smtClean="0"/>
              <a:t> a Pickup and Delivery Problem</a:t>
            </a:r>
          </a:p>
          <a:p>
            <a:r>
              <a:rPr lang="nb-NO" noProof="0" dirty="0" err="1" smtClean="0"/>
              <a:t>Customers</a:t>
            </a:r>
            <a:r>
              <a:rPr lang="nb-NO" noProof="0" dirty="0" smtClean="0"/>
              <a:t> have </a:t>
            </a:r>
            <a:r>
              <a:rPr lang="nb-NO" noProof="0" dirty="0" err="1" smtClean="0"/>
              <a:t>special</a:t>
            </a:r>
            <a:r>
              <a:rPr lang="nb-NO" noProof="0" dirty="0" smtClean="0"/>
              <a:t> </a:t>
            </a:r>
            <a:r>
              <a:rPr lang="nb-NO" noProof="0" dirty="0" err="1" smtClean="0"/>
              <a:t>needs</a:t>
            </a:r>
            <a:endParaRPr lang="en-GB" noProof="0" dirty="0" smtClean="0"/>
          </a:p>
          <a:p>
            <a:pPr lvl="1"/>
            <a:endParaRPr lang="nb-NO" dirty="0" smtClean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82225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I have </a:t>
            </a:r>
            <a:r>
              <a:rPr lang="nb-NO" dirty="0" err="1" smtClean="0"/>
              <a:t>mentioned</a:t>
            </a:r>
            <a:r>
              <a:rPr lang="nb-NO" dirty="0" smtClean="0"/>
              <a:t> </a:t>
            </a:r>
            <a:r>
              <a:rPr lang="nb-NO" dirty="0" err="1" smtClean="0"/>
              <a:t>several</a:t>
            </a:r>
            <a:r>
              <a:rPr lang="nb-NO" dirty="0" smtClean="0"/>
              <a:t> times </a:t>
            </a:r>
            <a:r>
              <a:rPr lang="nb-NO" dirty="0" err="1" smtClean="0"/>
              <a:t>the</a:t>
            </a:r>
            <a:r>
              <a:rPr lang="nb-NO" dirty="0" smtClean="0"/>
              <a:t> PDP</a:t>
            </a:r>
            <a:r>
              <a:rPr lang="nb-NO" baseline="0" dirty="0" smtClean="0"/>
              <a:t> </a:t>
            </a:r>
            <a:r>
              <a:rPr lang="nb-NO" baseline="0" dirty="0" err="1" smtClean="0"/>
              <a:t>but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what</a:t>
            </a:r>
            <a:r>
              <a:rPr lang="nb-NO" baseline="0" dirty="0" smtClean="0"/>
              <a:t> is it?</a:t>
            </a:r>
          </a:p>
          <a:p>
            <a:r>
              <a:rPr lang="nb-NO" baseline="0" dirty="0" err="1" smtClean="0"/>
              <a:t>Well</a:t>
            </a:r>
            <a:r>
              <a:rPr lang="nb-NO" baseline="0" dirty="0" smtClean="0"/>
              <a:t> it is </a:t>
            </a:r>
            <a:r>
              <a:rPr lang="nb-NO" baseline="0" dirty="0" err="1" smtClean="0"/>
              <a:t>pretty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much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what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name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says</a:t>
            </a:r>
            <a:r>
              <a:rPr lang="nb-NO" baseline="0" dirty="0" smtClean="0"/>
              <a:t>. </a:t>
            </a:r>
          </a:p>
          <a:p>
            <a:r>
              <a:rPr lang="nb-NO" baseline="0" dirty="0" smtClean="0"/>
              <a:t>Picture </a:t>
            </a:r>
            <a:r>
              <a:rPr lang="nb-NO" baseline="0" dirty="0" err="1" smtClean="0"/>
              <a:t>you</a:t>
            </a:r>
            <a:r>
              <a:rPr lang="nb-NO" baseline="0" dirty="0" smtClean="0"/>
              <a:t> have a Base </a:t>
            </a:r>
            <a:r>
              <a:rPr lang="nb-NO" baseline="0" dirty="0" err="1" smtClean="0"/>
              <a:t>where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vehicles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are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located</a:t>
            </a:r>
            <a:r>
              <a:rPr lang="nb-NO" baseline="0" dirty="0" smtClean="0"/>
              <a:t>.</a:t>
            </a:r>
          </a:p>
          <a:p>
            <a:r>
              <a:rPr lang="nb-NO" baseline="0" dirty="0" smtClean="0"/>
              <a:t>A </a:t>
            </a:r>
            <a:r>
              <a:rPr lang="nb-NO" baseline="0" dirty="0" err="1" smtClean="0"/>
              <a:t>bunch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orders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scattered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on</a:t>
            </a:r>
            <a:r>
              <a:rPr lang="nb-NO" baseline="0" dirty="0" smtClean="0"/>
              <a:t> a </a:t>
            </a:r>
            <a:r>
              <a:rPr lang="nb-NO" baseline="0" dirty="0" err="1" smtClean="0"/>
              <a:t>map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accoring</a:t>
            </a:r>
            <a:r>
              <a:rPr lang="nb-NO" baseline="0" dirty="0" smtClean="0"/>
              <a:t> to a Base</a:t>
            </a:r>
            <a:r>
              <a:rPr lang="en-GB" baseline="0" dirty="0" smtClean="0"/>
              <a:t>.</a:t>
            </a:r>
          </a:p>
          <a:p>
            <a:r>
              <a:rPr lang="nb-NO" baseline="0" dirty="0" smtClean="0"/>
              <a:t>The </a:t>
            </a:r>
            <a:r>
              <a:rPr lang="nb-NO" baseline="0" dirty="0" err="1" smtClean="0"/>
              <a:t>vehicles</a:t>
            </a:r>
            <a:r>
              <a:rPr lang="nb-NO" baseline="0" dirty="0" smtClean="0"/>
              <a:t> have to pickup, </a:t>
            </a:r>
            <a:r>
              <a:rPr lang="nb-NO" baseline="0" dirty="0" err="1" smtClean="0"/>
              <a:t>deliver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each</a:t>
            </a:r>
            <a:r>
              <a:rPr lang="nb-NO" baseline="0" dirty="0" smtClean="0"/>
              <a:t> order and </a:t>
            </a:r>
            <a:r>
              <a:rPr lang="nb-NO" baseline="0" dirty="0" err="1" smtClean="0"/>
              <a:t>return</a:t>
            </a:r>
            <a:r>
              <a:rPr lang="nb-NO" baseline="0" dirty="0" smtClean="0"/>
              <a:t> to base</a:t>
            </a:r>
          </a:p>
          <a:p>
            <a:r>
              <a:rPr lang="nb-NO" baseline="0" dirty="0" smtClean="0"/>
              <a:t>If </a:t>
            </a:r>
            <a:r>
              <a:rPr lang="nb-NO" baseline="0" dirty="0" err="1" smtClean="0"/>
              <a:t>you</a:t>
            </a:r>
            <a:r>
              <a:rPr lang="nb-NO" baseline="0" dirty="0" smtClean="0"/>
              <a:t> have a pickup and </a:t>
            </a:r>
            <a:r>
              <a:rPr lang="nb-NO" baseline="0" dirty="0" err="1" smtClean="0"/>
              <a:t>delivery</a:t>
            </a:r>
            <a:r>
              <a:rPr lang="nb-NO" baseline="0" dirty="0" smtClean="0"/>
              <a:t> problem </a:t>
            </a:r>
            <a:r>
              <a:rPr lang="nb-NO" baseline="0" dirty="0" err="1" smtClean="0"/>
              <a:t>with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timewindows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each</a:t>
            </a:r>
            <a:r>
              <a:rPr lang="nb-NO" baseline="0" dirty="0" smtClean="0"/>
              <a:t> location has to be </a:t>
            </a:r>
            <a:r>
              <a:rPr lang="nb-NO" baseline="0" dirty="0" err="1" smtClean="0"/>
              <a:t>served</a:t>
            </a:r>
            <a:r>
              <a:rPr lang="nb-NO" baseline="0" dirty="0" smtClean="0"/>
              <a:t> or </a:t>
            </a:r>
            <a:r>
              <a:rPr lang="nb-NO" baseline="0" dirty="0" err="1" smtClean="0"/>
              <a:t>visited</a:t>
            </a:r>
            <a:r>
              <a:rPr lang="nb-NO" baseline="0" dirty="0" smtClean="0"/>
              <a:t> by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vehicle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within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time </a:t>
            </a:r>
            <a:r>
              <a:rPr lang="nb-NO" baseline="0" dirty="0" err="1" smtClean="0"/>
              <a:t>windows</a:t>
            </a:r>
            <a:endParaRPr lang="nb-NO" baseline="0" dirty="0" smtClean="0"/>
          </a:p>
          <a:p>
            <a:r>
              <a:rPr lang="nb-NO" baseline="0" dirty="0" smtClean="0"/>
              <a:t>So a </a:t>
            </a:r>
            <a:r>
              <a:rPr lang="nb-NO" baseline="0" dirty="0" err="1" smtClean="0"/>
              <a:t>solution</a:t>
            </a:r>
            <a:r>
              <a:rPr lang="nb-NO" baseline="0" dirty="0" smtClean="0"/>
              <a:t> to a pickup and </a:t>
            </a:r>
            <a:r>
              <a:rPr lang="nb-NO" baseline="0" dirty="0" err="1" smtClean="0"/>
              <a:t>delivery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proble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could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look</a:t>
            </a:r>
            <a:r>
              <a:rPr lang="nb-NO" baseline="0" dirty="0" smtClean="0"/>
              <a:t> like </a:t>
            </a:r>
            <a:r>
              <a:rPr lang="nb-NO" baseline="0" dirty="0" err="1" smtClean="0"/>
              <a:t>this</a:t>
            </a:r>
            <a:r>
              <a:rPr lang="nb-NO" baseline="0" dirty="0" smtClean="0"/>
              <a:t>.</a:t>
            </a:r>
          </a:p>
          <a:p>
            <a:r>
              <a:rPr lang="nb-NO" baseline="0" dirty="0" err="1" smtClean="0"/>
              <a:t>Finding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optimal </a:t>
            </a:r>
            <a:r>
              <a:rPr lang="nb-NO" baseline="0" dirty="0" err="1" smtClean="0"/>
              <a:t>solution</a:t>
            </a:r>
            <a:r>
              <a:rPr lang="nb-NO" baseline="0" dirty="0" smtClean="0"/>
              <a:t> to </a:t>
            </a:r>
            <a:r>
              <a:rPr lang="nb-NO" baseline="0" dirty="0" err="1" smtClean="0"/>
              <a:t>these</a:t>
            </a:r>
            <a:r>
              <a:rPr lang="nb-NO" baseline="0" dirty="0" smtClean="0"/>
              <a:t> problems is </a:t>
            </a:r>
            <a:r>
              <a:rPr lang="nb-NO" baseline="0" dirty="0" err="1" smtClean="0"/>
              <a:t>very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difficult</a:t>
            </a:r>
            <a:r>
              <a:rPr lang="nb-NO" baseline="0" dirty="0" smtClean="0"/>
              <a:t> and time </a:t>
            </a:r>
            <a:r>
              <a:rPr lang="nb-NO" baseline="0" dirty="0" err="1" smtClean="0"/>
              <a:t>consuming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because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amount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constraints</a:t>
            </a:r>
            <a:r>
              <a:rPr lang="nb-NO" baseline="0" dirty="0" smtClean="0"/>
              <a:t>. So in </a:t>
            </a:r>
            <a:r>
              <a:rPr lang="nb-NO" baseline="0" dirty="0" err="1" smtClean="0"/>
              <a:t>programming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call</a:t>
            </a:r>
            <a:r>
              <a:rPr lang="nb-NO" baseline="0" dirty="0" smtClean="0"/>
              <a:t> a problem like </a:t>
            </a:r>
            <a:r>
              <a:rPr lang="nb-NO" baseline="0" dirty="0" err="1" smtClean="0"/>
              <a:t>this</a:t>
            </a:r>
            <a:r>
              <a:rPr lang="nb-NO" baseline="0" dirty="0" smtClean="0"/>
              <a:t> NP-hard. </a:t>
            </a:r>
            <a:r>
              <a:rPr lang="nb-NO" baseline="0" dirty="0" err="1" smtClean="0"/>
              <a:t>Which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means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its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compelxity</a:t>
            </a:r>
            <a:r>
              <a:rPr lang="nb-NO" baseline="0" dirty="0" smtClean="0"/>
              <a:t> has </a:t>
            </a:r>
            <a:r>
              <a:rPr lang="nb-NO" baseline="0" dirty="0" err="1" smtClean="0"/>
              <a:t>exponatial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growth</a:t>
            </a:r>
            <a:r>
              <a:rPr lang="nb-NO" baseline="0" dirty="0" smtClean="0"/>
              <a:t>. For </a:t>
            </a:r>
            <a:r>
              <a:rPr lang="nb-NO" baseline="0" dirty="0" err="1" smtClean="0"/>
              <a:t>those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you</a:t>
            </a:r>
            <a:r>
              <a:rPr lang="nb-NO" baseline="0" dirty="0" smtClean="0"/>
              <a:t> I lost </a:t>
            </a:r>
            <a:r>
              <a:rPr lang="nb-NO" baseline="0" dirty="0" err="1" smtClean="0"/>
              <a:t>there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aswell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Its</a:t>
            </a:r>
            <a:r>
              <a:rPr lang="nb-NO" baseline="0" dirty="0" smtClean="0"/>
              <a:t> a </a:t>
            </a:r>
            <a:r>
              <a:rPr lang="nb-NO" baseline="0" dirty="0" err="1" smtClean="0"/>
              <a:t>very</a:t>
            </a:r>
            <a:r>
              <a:rPr lang="nb-NO" baseline="0" dirty="0" smtClean="0"/>
              <a:t> hard problem to </a:t>
            </a:r>
            <a:r>
              <a:rPr lang="nb-NO" baseline="0" dirty="0" err="1" smtClean="0"/>
              <a:t>solve</a:t>
            </a:r>
            <a:r>
              <a:rPr lang="nb-NO" baseline="0" dirty="0" smtClean="0"/>
              <a:t>..</a:t>
            </a:r>
          </a:p>
          <a:p>
            <a:r>
              <a:rPr lang="nb-NO" baseline="0" dirty="0" smtClean="0"/>
              <a:t>My problem </a:t>
            </a:r>
            <a:r>
              <a:rPr lang="nb-NO" baseline="0" dirty="0" err="1" smtClean="0"/>
              <a:t>differs</a:t>
            </a:r>
            <a:r>
              <a:rPr lang="nb-NO" baseline="0" dirty="0" smtClean="0"/>
              <a:t> from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standard problem in </a:t>
            </a:r>
            <a:r>
              <a:rPr lang="nb-NO" baseline="0" dirty="0" err="1" smtClean="0"/>
              <a:t>several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ways</a:t>
            </a:r>
            <a:r>
              <a:rPr lang="nb-NO" baseline="0" dirty="0" smtClean="0"/>
              <a:t>. The most </a:t>
            </a:r>
            <a:r>
              <a:rPr lang="nb-NO" baseline="0" dirty="0" err="1" smtClean="0"/>
              <a:t>important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ones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are</a:t>
            </a:r>
            <a:endParaRPr lang="nb-NO" baseline="0" dirty="0" smtClean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30072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 smtClean="0"/>
              <a:t>Cost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structure</a:t>
            </a:r>
            <a:r>
              <a:rPr lang="nb-NO" baseline="0" dirty="0" smtClean="0"/>
              <a:t> is </a:t>
            </a:r>
            <a:r>
              <a:rPr lang="nb-NO" baseline="0" dirty="0" err="1" smtClean="0"/>
              <a:t>complex</a:t>
            </a:r>
            <a:r>
              <a:rPr lang="nb-NO" baseline="0" dirty="0" smtClean="0"/>
              <a:t>.</a:t>
            </a:r>
          </a:p>
          <a:p>
            <a:r>
              <a:rPr lang="nb-NO" baseline="0" dirty="0" smtClean="0"/>
              <a:t>First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all </a:t>
            </a:r>
            <a:r>
              <a:rPr lang="nb-NO" baseline="0" dirty="0" err="1" smtClean="0"/>
              <a:t>since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are</a:t>
            </a:r>
            <a:r>
              <a:rPr lang="nb-NO" baseline="0" dirty="0" smtClean="0"/>
              <a:t> a 4PL </a:t>
            </a:r>
            <a:r>
              <a:rPr lang="nb-NO" baseline="0" dirty="0" err="1" smtClean="0"/>
              <a:t>company</a:t>
            </a:r>
            <a:r>
              <a:rPr lang="nb-NO" baseline="0" dirty="0" smtClean="0"/>
              <a:t> and not a </a:t>
            </a:r>
            <a:r>
              <a:rPr lang="nb-NO" baseline="0" dirty="0" err="1" smtClean="0"/>
              <a:t>logistics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company</a:t>
            </a:r>
            <a:r>
              <a:rPr lang="nb-NO" baseline="0" dirty="0" smtClean="0"/>
              <a:t>. </a:t>
            </a:r>
            <a:r>
              <a:rPr lang="nb-NO" baseline="0" dirty="0" err="1" smtClean="0"/>
              <a:t>We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no</a:t>
            </a:r>
            <a:r>
              <a:rPr lang="nb-NO" baseline="0" dirty="0" smtClean="0"/>
              <a:t> longer </a:t>
            </a:r>
            <a:r>
              <a:rPr lang="nb-NO" baseline="0" dirty="0" err="1" smtClean="0"/>
              <a:t>care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about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cost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a </a:t>
            </a:r>
            <a:r>
              <a:rPr lang="nb-NO" baseline="0" dirty="0" err="1" smtClean="0"/>
              <a:t>vehicle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getting</a:t>
            </a:r>
            <a:r>
              <a:rPr lang="nb-NO" baseline="0" dirty="0" smtClean="0"/>
              <a:t> from </a:t>
            </a:r>
            <a:r>
              <a:rPr lang="nb-NO" baseline="0" dirty="0" err="1" smtClean="0"/>
              <a:t>origin</a:t>
            </a:r>
            <a:r>
              <a:rPr lang="nb-NO" baseline="0" dirty="0" smtClean="0"/>
              <a:t> or base to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first pickup. </a:t>
            </a:r>
          </a:p>
          <a:p>
            <a:r>
              <a:rPr lang="nb-NO" baseline="0" dirty="0" smtClean="0"/>
              <a:t>This </a:t>
            </a:r>
            <a:r>
              <a:rPr lang="nb-NO" baseline="0" dirty="0" err="1" smtClean="0"/>
              <a:t>also</a:t>
            </a:r>
            <a:r>
              <a:rPr lang="nb-NO" baseline="0" dirty="0" smtClean="0"/>
              <a:t> </a:t>
            </a:r>
            <a:r>
              <a:rPr lang="nb-NO" baseline="0" dirty="0" err="1" smtClean="0"/>
              <a:t>goes</a:t>
            </a:r>
            <a:r>
              <a:rPr lang="nb-NO" baseline="0" dirty="0" smtClean="0"/>
              <a:t> for </a:t>
            </a:r>
            <a:r>
              <a:rPr lang="nb-NO" baseline="0" dirty="0" err="1" smtClean="0"/>
              <a:t>returning</a:t>
            </a:r>
            <a:r>
              <a:rPr lang="nb-NO" baseline="0" dirty="0" smtClean="0"/>
              <a:t> to base or </a:t>
            </a:r>
            <a:r>
              <a:rPr lang="nb-NO" baseline="0" dirty="0" err="1" smtClean="0"/>
              <a:t>origin</a:t>
            </a:r>
            <a:r>
              <a:rPr lang="nb-NO" baseline="0" dirty="0" smtClean="0"/>
              <a:t>.</a:t>
            </a:r>
          </a:p>
          <a:p>
            <a:r>
              <a:rPr lang="nb-NO" baseline="0" dirty="0" smtClean="0"/>
              <a:t>I </a:t>
            </a:r>
            <a:r>
              <a:rPr lang="nb-NO" baseline="0" dirty="0" err="1" smtClean="0"/>
              <a:t>need</a:t>
            </a:r>
            <a:r>
              <a:rPr lang="nb-NO" baseline="0" dirty="0" smtClean="0"/>
              <a:t> to transport </a:t>
            </a:r>
            <a:r>
              <a:rPr lang="nb-NO" baseline="0" dirty="0" err="1" smtClean="0"/>
              <a:t>something</a:t>
            </a:r>
            <a:r>
              <a:rPr lang="nb-NO" baseline="0" dirty="0" smtClean="0"/>
              <a:t> from A to B. And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transport </a:t>
            </a:r>
            <a:r>
              <a:rPr lang="nb-NO" baseline="0" dirty="0" err="1" smtClean="0"/>
              <a:t>comapny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wil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return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with</a:t>
            </a:r>
            <a:r>
              <a:rPr lang="nb-NO" baseline="0" dirty="0" smtClean="0"/>
              <a:t> a </a:t>
            </a:r>
            <a:r>
              <a:rPr lang="nb-NO" baseline="0" dirty="0" err="1" smtClean="0"/>
              <a:t>price</a:t>
            </a:r>
            <a:endParaRPr lang="nb-NO" baseline="0" dirty="0" smtClean="0"/>
          </a:p>
          <a:p>
            <a:r>
              <a:rPr lang="nb-NO" baseline="0" dirty="0" smtClean="0"/>
              <a:t>This </a:t>
            </a:r>
            <a:r>
              <a:rPr lang="nb-NO" baseline="0" dirty="0" err="1" smtClean="0"/>
              <a:t>price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might</a:t>
            </a:r>
            <a:r>
              <a:rPr lang="nb-NO" baseline="0" dirty="0" smtClean="0"/>
              <a:t> be different for </a:t>
            </a:r>
            <a:r>
              <a:rPr lang="nb-NO" baseline="0" dirty="0" err="1" smtClean="0"/>
              <a:t>each</a:t>
            </a:r>
            <a:r>
              <a:rPr lang="nb-NO" baseline="0" dirty="0" smtClean="0"/>
              <a:t> transport </a:t>
            </a:r>
            <a:r>
              <a:rPr lang="nb-NO" baseline="0" dirty="0" err="1" smtClean="0"/>
              <a:t>company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based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on</a:t>
            </a:r>
            <a:r>
              <a:rPr lang="nb-NO" baseline="0" dirty="0" smtClean="0"/>
              <a:t> different parameters.</a:t>
            </a:r>
          </a:p>
          <a:p>
            <a:r>
              <a:rPr lang="nb-NO" baseline="0" dirty="0" smtClean="0"/>
              <a:t>This </a:t>
            </a:r>
            <a:r>
              <a:rPr lang="nb-NO" baseline="0" dirty="0" err="1" smtClean="0"/>
              <a:t>could</a:t>
            </a:r>
            <a:r>
              <a:rPr lang="nb-NO" baseline="0" dirty="0" smtClean="0"/>
              <a:t> be KM KG </a:t>
            </a:r>
            <a:r>
              <a:rPr lang="nb-NO" baseline="0" dirty="0" err="1" smtClean="0"/>
              <a:t>Fix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cost</a:t>
            </a:r>
            <a:r>
              <a:rPr lang="nb-NO" baseline="0" dirty="0" smtClean="0"/>
              <a:t>, stop </a:t>
            </a:r>
            <a:r>
              <a:rPr lang="nb-NO" baseline="0" dirty="0" err="1" smtClean="0"/>
              <a:t>cost</a:t>
            </a:r>
            <a:r>
              <a:rPr lang="nb-NO" baseline="0" dirty="0" smtClean="0"/>
              <a:t>, or </a:t>
            </a:r>
            <a:r>
              <a:rPr lang="nb-NO" baseline="0" dirty="0" err="1" smtClean="0"/>
              <a:t>any</a:t>
            </a:r>
            <a:r>
              <a:rPr lang="nb-NO" baseline="0" dirty="0" smtClean="0"/>
              <a:t> combination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these</a:t>
            </a:r>
            <a:r>
              <a:rPr lang="nb-NO" baseline="0" dirty="0" smtClean="0"/>
              <a:t>.</a:t>
            </a:r>
          </a:p>
          <a:p>
            <a:r>
              <a:rPr lang="nb-NO" baseline="0" dirty="0" smtClean="0"/>
              <a:t>The </a:t>
            </a:r>
            <a:r>
              <a:rPr lang="nb-NO" baseline="0" dirty="0" err="1" smtClean="0"/>
              <a:t>result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this</a:t>
            </a:r>
            <a:r>
              <a:rPr lang="nb-NO" baseline="0" dirty="0" smtClean="0"/>
              <a:t>, is </a:t>
            </a:r>
            <a:r>
              <a:rPr lang="nb-NO" baseline="0" dirty="0" err="1" smtClean="0"/>
              <a:t>illustrated</a:t>
            </a:r>
            <a:r>
              <a:rPr lang="nb-NO" baseline="0" dirty="0" smtClean="0"/>
              <a:t> by </a:t>
            </a:r>
            <a:r>
              <a:rPr lang="nb-NO" baseline="0" dirty="0" err="1" smtClean="0"/>
              <a:t>this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figure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cost</a:t>
            </a:r>
            <a:r>
              <a:rPr lang="nb-NO" baseline="0" dirty="0" smtClean="0"/>
              <a:t> from AB +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cost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BC is not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same as ABC.</a:t>
            </a:r>
          </a:p>
          <a:p>
            <a:r>
              <a:rPr lang="nb-NO" baseline="0" dirty="0" smtClean="0"/>
              <a:t>This </a:t>
            </a:r>
            <a:r>
              <a:rPr lang="nb-NO" baseline="0" dirty="0" err="1" smtClean="0"/>
              <a:t>Changes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model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tremendously</a:t>
            </a:r>
            <a:r>
              <a:rPr lang="nb-NO" baseline="0" dirty="0" smtClean="0"/>
              <a:t> from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standard pickup and </a:t>
            </a:r>
            <a:r>
              <a:rPr lang="nb-NO" baseline="0" dirty="0" err="1" smtClean="0"/>
              <a:t>delivery</a:t>
            </a:r>
            <a:r>
              <a:rPr lang="nb-NO" baseline="0" dirty="0" smtClean="0"/>
              <a:t> problem. And I </a:t>
            </a:r>
            <a:r>
              <a:rPr lang="nb-NO" baseline="0" dirty="0" err="1" smtClean="0"/>
              <a:t>will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also</a:t>
            </a:r>
            <a:r>
              <a:rPr lang="nb-NO" baseline="0" dirty="0" smtClean="0"/>
              <a:t> </a:t>
            </a:r>
            <a:r>
              <a:rPr lang="nb-NO" baseline="0" dirty="0" err="1" smtClean="0"/>
              <a:t>illustrate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this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with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math</a:t>
            </a:r>
            <a:r>
              <a:rPr lang="nb-NO" baseline="0" dirty="0" smtClean="0"/>
              <a:t> in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next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section</a:t>
            </a:r>
            <a:r>
              <a:rPr lang="nb-NO" baseline="0" dirty="0" smtClean="0"/>
              <a:t>.</a:t>
            </a:r>
          </a:p>
          <a:p>
            <a:endParaRPr lang="en-GB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93018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Multiple time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windows</a:t>
            </a:r>
            <a:r>
              <a:rPr lang="nb-NO" baseline="0" dirty="0" smtClean="0"/>
              <a:t> is </a:t>
            </a:r>
            <a:r>
              <a:rPr lang="nb-NO" baseline="0" dirty="0" err="1" smtClean="0"/>
              <a:t>what</a:t>
            </a:r>
            <a:r>
              <a:rPr lang="nb-NO" baseline="0" dirty="0" smtClean="0"/>
              <a:t> it </a:t>
            </a:r>
            <a:r>
              <a:rPr lang="nb-NO" baseline="0" dirty="0" err="1" smtClean="0"/>
              <a:t>says</a:t>
            </a:r>
            <a:r>
              <a:rPr lang="nb-NO" baseline="0" dirty="0" smtClean="0"/>
              <a:t>. A Real problem is never linear and a 4PL </a:t>
            </a:r>
            <a:r>
              <a:rPr lang="nb-NO" baseline="0" dirty="0" err="1" smtClean="0"/>
              <a:t>company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needs</a:t>
            </a:r>
            <a:r>
              <a:rPr lang="nb-NO" baseline="0" dirty="0" smtClean="0"/>
              <a:t> to </a:t>
            </a:r>
            <a:r>
              <a:rPr lang="nb-NO" baseline="0" dirty="0" err="1" smtClean="0"/>
              <a:t>satisfy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many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needs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some</a:t>
            </a:r>
            <a:r>
              <a:rPr lang="nb-NO" baseline="0" dirty="0" smtClean="0"/>
              <a:t> from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supplier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some</a:t>
            </a:r>
            <a:r>
              <a:rPr lang="nb-NO" baseline="0" dirty="0" smtClean="0"/>
              <a:t> from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manufacturer</a:t>
            </a:r>
            <a:r>
              <a:rPr lang="nb-NO" baseline="0" dirty="0" smtClean="0"/>
              <a:t>.</a:t>
            </a:r>
          </a:p>
          <a:p>
            <a:r>
              <a:rPr lang="nb-NO" baseline="0" dirty="0" err="1" smtClean="0"/>
              <a:t>Then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you</a:t>
            </a:r>
            <a:r>
              <a:rPr lang="nb-NO" baseline="0" dirty="0" smtClean="0"/>
              <a:t> have </a:t>
            </a:r>
            <a:r>
              <a:rPr lang="nb-NO" baseline="0" dirty="0" err="1" smtClean="0"/>
              <a:t>another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aspect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which</a:t>
            </a:r>
            <a:r>
              <a:rPr lang="nb-NO" baseline="0" dirty="0" smtClean="0"/>
              <a:t> is </a:t>
            </a:r>
            <a:r>
              <a:rPr lang="nb-NO" baseline="0" dirty="0" err="1" smtClean="0"/>
              <a:t>coming</a:t>
            </a:r>
            <a:r>
              <a:rPr lang="nb-NO" baseline="0" dirty="0" smtClean="0"/>
              <a:t> from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manufaturer</a:t>
            </a:r>
            <a:r>
              <a:rPr lang="nb-NO" baseline="0" dirty="0" smtClean="0"/>
              <a:t>. Lets </a:t>
            </a:r>
            <a:r>
              <a:rPr lang="nb-NO" baseline="0" dirty="0" err="1" smtClean="0"/>
              <a:t>say</a:t>
            </a:r>
            <a:r>
              <a:rPr lang="nb-NO" baseline="0" dirty="0" smtClean="0"/>
              <a:t> BMW has a huge </a:t>
            </a:r>
            <a:r>
              <a:rPr lang="nb-NO" baseline="0" dirty="0" err="1" smtClean="0"/>
              <a:t>factory</a:t>
            </a:r>
            <a:r>
              <a:rPr lang="nb-NO" baseline="0" dirty="0" smtClean="0"/>
              <a:t> area </a:t>
            </a:r>
            <a:r>
              <a:rPr lang="nb-NO" baseline="0" dirty="0" err="1" smtClean="0"/>
              <a:t>where</a:t>
            </a:r>
            <a:r>
              <a:rPr lang="nb-NO" baseline="0" dirty="0" smtClean="0"/>
              <a:t> i3 is </a:t>
            </a:r>
            <a:r>
              <a:rPr lang="nb-NO" baseline="0" dirty="0" err="1" smtClean="0"/>
              <a:t>produced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need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certain</a:t>
            </a:r>
            <a:r>
              <a:rPr lang="nb-NO" baseline="0" dirty="0" smtClean="0"/>
              <a:t> part </a:t>
            </a:r>
            <a:r>
              <a:rPr lang="nb-NO" baseline="0" dirty="0" err="1" smtClean="0"/>
              <a:t>delivered</a:t>
            </a:r>
            <a:r>
              <a:rPr lang="nb-NO" baseline="0" dirty="0" smtClean="0"/>
              <a:t>. And x7 is </a:t>
            </a:r>
            <a:r>
              <a:rPr lang="nb-NO" baseline="0" dirty="0" err="1" smtClean="0"/>
              <a:t>produced</a:t>
            </a:r>
            <a:r>
              <a:rPr lang="nb-NO" baseline="0" dirty="0" smtClean="0"/>
              <a:t> over </a:t>
            </a:r>
            <a:r>
              <a:rPr lang="nb-NO" baseline="0" dirty="0" err="1" smtClean="0"/>
              <a:t>here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they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need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other</a:t>
            </a:r>
            <a:r>
              <a:rPr lang="nb-NO" baseline="0" dirty="0" smtClean="0"/>
              <a:t> parts.</a:t>
            </a:r>
          </a:p>
          <a:p>
            <a:r>
              <a:rPr lang="nb-NO" baseline="0" dirty="0" smtClean="0"/>
              <a:t>Image </a:t>
            </a:r>
            <a:r>
              <a:rPr lang="nb-NO" baseline="0" dirty="0" err="1" smtClean="0"/>
              <a:t>this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on</a:t>
            </a:r>
            <a:r>
              <a:rPr lang="nb-NO" baseline="0" dirty="0" smtClean="0"/>
              <a:t> a </a:t>
            </a:r>
            <a:r>
              <a:rPr lang="nb-NO" baseline="0" dirty="0" err="1" smtClean="0"/>
              <a:t>larger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scale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you</a:t>
            </a:r>
            <a:r>
              <a:rPr lang="nb-NO" baseline="0" dirty="0" smtClean="0"/>
              <a:t> have </a:t>
            </a:r>
            <a:r>
              <a:rPr lang="nb-NO" baseline="0" dirty="0" err="1" smtClean="0"/>
              <a:t>vehicles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coming</a:t>
            </a:r>
            <a:r>
              <a:rPr lang="nb-NO" baseline="0" dirty="0" smtClean="0"/>
              <a:t> in all </a:t>
            </a:r>
            <a:r>
              <a:rPr lang="nb-NO" baseline="0" dirty="0" err="1" smtClean="0"/>
              <a:t>day</a:t>
            </a:r>
            <a:r>
              <a:rPr lang="nb-NO" baseline="0" dirty="0" smtClean="0"/>
              <a:t> driving </a:t>
            </a:r>
            <a:r>
              <a:rPr lang="nb-NO" baseline="0" dirty="0" err="1" smtClean="0"/>
              <a:t>around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getting</a:t>
            </a:r>
            <a:r>
              <a:rPr lang="nb-NO" baseline="0" dirty="0" smtClean="0"/>
              <a:t> lost </a:t>
            </a:r>
            <a:r>
              <a:rPr lang="nb-NO" baseline="0" dirty="0" err="1" smtClean="0"/>
              <a:t>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this</a:t>
            </a:r>
            <a:r>
              <a:rPr lang="nb-NO" baseline="0" dirty="0" smtClean="0"/>
              <a:t> huge </a:t>
            </a:r>
            <a:r>
              <a:rPr lang="nb-NO" baseline="0" dirty="0" err="1" smtClean="0"/>
              <a:t>maze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a BMW </a:t>
            </a:r>
            <a:r>
              <a:rPr lang="nb-NO" baseline="0" dirty="0" err="1" smtClean="0"/>
              <a:t>factory</a:t>
            </a:r>
            <a:r>
              <a:rPr lang="nb-NO" baseline="0" dirty="0" smtClean="0"/>
              <a:t> area. This </a:t>
            </a:r>
            <a:r>
              <a:rPr lang="nb-NO" baseline="0" dirty="0" err="1" smtClean="0"/>
              <a:t>might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impose</a:t>
            </a:r>
            <a:r>
              <a:rPr lang="nb-NO" baseline="0" dirty="0" smtClean="0"/>
              <a:t> problems and </a:t>
            </a:r>
            <a:r>
              <a:rPr lang="nb-NO" baseline="0" dirty="0" err="1" smtClean="0"/>
              <a:t>traffic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cars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getting</a:t>
            </a:r>
            <a:r>
              <a:rPr lang="nb-NO" baseline="0" dirty="0" smtClean="0"/>
              <a:t> lost etc.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10430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This is </a:t>
            </a:r>
            <a:r>
              <a:rPr lang="nb-NO" dirty="0" err="1" smtClean="0"/>
              <a:t>some</a:t>
            </a:r>
            <a:r>
              <a:rPr lang="nb-NO" dirty="0" smtClean="0"/>
              <a:t> </a:t>
            </a:r>
            <a:r>
              <a:rPr lang="nb-NO" dirty="0" err="1" smtClean="0"/>
              <a:t>of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most </a:t>
            </a:r>
            <a:r>
              <a:rPr lang="nb-NO" dirty="0" err="1" smtClean="0"/>
              <a:t>important</a:t>
            </a:r>
            <a:r>
              <a:rPr lang="nb-NO" dirty="0" smtClean="0"/>
              <a:t> </a:t>
            </a:r>
            <a:r>
              <a:rPr lang="nb-NO" dirty="0" err="1" smtClean="0"/>
              <a:t>papers</a:t>
            </a:r>
            <a:r>
              <a:rPr lang="nb-NO" dirty="0" smtClean="0"/>
              <a:t> from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litterature</a:t>
            </a:r>
            <a:r>
              <a:rPr lang="nb-NO" dirty="0" smtClean="0"/>
              <a:t> </a:t>
            </a:r>
            <a:r>
              <a:rPr lang="nb-NO" dirty="0" err="1" smtClean="0"/>
              <a:t>review</a:t>
            </a:r>
            <a:r>
              <a:rPr lang="nb-NO" dirty="0" smtClean="0"/>
              <a:t>. Not </a:t>
            </a:r>
            <a:r>
              <a:rPr lang="nb-NO" dirty="0" err="1" smtClean="0"/>
              <a:t>going</a:t>
            </a:r>
            <a:r>
              <a:rPr lang="nb-NO" dirty="0" smtClean="0"/>
              <a:t> to bore </a:t>
            </a:r>
            <a:r>
              <a:rPr lang="nb-NO" dirty="0" err="1" smtClean="0"/>
              <a:t>you</a:t>
            </a:r>
            <a:r>
              <a:rPr lang="nb-NO" dirty="0" smtClean="0"/>
              <a:t> </a:t>
            </a:r>
            <a:r>
              <a:rPr lang="nb-NO" dirty="0" err="1" smtClean="0"/>
              <a:t>with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details</a:t>
            </a:r>
            <a:r>
              <a:rPr lang="nb-NO" dirty="0" smtClean="0"/>
              <a:t> </a:t>
            </a:r>
            <a:r>
              <a:rPr lang="nb-NO" dirty="0" err="1" smtClean="0"/>
              <a:t>of</a:t>
            </a:r>
            <a:r>
              <a:rPr lang="nb-NO" dirty="0" smtClean="0"/>
              <a:t> </a:t>
            </a:r>
            <a:r>
              <a:rPr lang="nb-NO" dirty="0" err="1" smtClean="0"/>
              <a:t>that</a:t>
            </a:r>
            <a:r>
              <a:rPr lang="nb-NO" dirty="0" smtClean="0"/>
              <a:t> </a:t>
            </a:r>
            <a:r>
              <a:rPr lang="nb-NO" dirty="0" err="1" smtClean="0"/>
              <a:t>now</a:t>
            </a:r>
            <a:r>
              <a:rPr lang="nb-NO" dirty="0" smtClean="0"/>
              <a:t>.</a:t>
            </a:r>
          </a:p>
          <a:p>
            <a:r>
              <a:rPr lang="nb-NO" dirty="0" err="1" smtClean="0"/>
              <a:t>Basically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what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found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was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that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some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aspects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our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model</a:t>
            </a:r>
            <a:r>
              <a:rPr lang="nb-NO" baseline="0" dirty="0" smtClean="0"/>
              <a:t>, has </a:t>
            </a:r>
            <a:r>
              <a:rPr lang="nb-NO" baseline="0" dirty="0" err="1" smtClean="0"/>
              <a:t>been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researched</a:t>
            </a:r>
            <a:r>
              <a:rPr lang="nb-NO" baseline="0" dirty="0" smtClean="0"/>
              <a:t> to </a:t>
            </a:r>
            <a:r>
              <a:rPr lang="nb-NO" baseline="0" dirty="0" err="1" smtClean="0"/>
              <a:t>some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extent</a:t>
            </a:r>
            <a:r>
              <a:rPr lang="nb-NO" baseline="0" dirty="0" smtClean="0"/>
              <a:t> like multiple time </a:t>
            </a:r>
            <a:r>
              <a:rPr lang="nb-NO" baseline="0" dirty="0" err="1" smtClean="0"/>
              <a:t>windows</a:t>
            </a:r>
            <a:r>
              <a:rPr lang="nb-NO" baseline="0" dirty="0" smtClean="0"/>
              <a:t>,</a:t>
            </a:r>
          </a:p>
          <a:p>
            <a:r>
              <a:rPr lang="nb-NO" baseline="0" dirty="0" err="1" smtClean="0"/>
              <a:t>However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others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could</a:t>
            </a:r>
            <a:r>
              <a:rPr lang="nb-NO" baseline="0" dirty="0" smtClean="0"/>
              <a:t> not </a:t>
            </a:r>
            <a:r>
              <a:rPr lang="nb-NO" baseline="0" dirty="0" err="1" smtClean="0"/>
              <a:t>find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any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research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on</a:t>
            </a:r>
            <a:r>
              <a:rPr lang="nb-NO" baseline="0" dirty="0" smtClean="0"/>
              <a:t> like </a:t>
            </a:r>
            <a:r>
              <a:rPr lang="nb-NO" baseline="0" dirty="0" err="1" smtClean="0"/>
              <a:t>docking</a:t>
            </a:r>
            <a:r>
              <a:rPr lang="nb-NO" baseline="0" dirty="0" smtClean="0"/>
              <a:t> limit and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complex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cost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structure</a:t>
            </a:r>
            <a:r>
              <a:rPr lang="nb-NO" baseline="0" dirty="0" smtClean="0"/>
              <a:t>.</a:t>
            </a:r>
          </a:p>
          <a:p>
            <a:r>
              <a:rPr lang="nb-NO" baseline="0" dirty="0" smtClean="0"/>
              <a:t>And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model</a:t>
            </a:r>
            <a:r>
              <a:rPr lang="nb-NO" baseline="0" dirty="0" smtClean="0"/>
              <a:t> as a </a:t>
            </a:r>
            <a:r>
              <a:rPr lang="nb-NO" baseline="0" dirty="0" err="1" smtClean="0"/>
              <a:t>whole</a:t>
            </a:r>
            <a:r>
              <a:rPr lang="nb-NO" baseline="0" dirty="0" smtClean="0"/>
              <a:t> is not </a:t>
            </a:r>
            <a:r>
              <a:rPr lang="nb-NO" baseline="0" dirty="0" err="1" smtClean="0"/>
              <a:t>widely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researched</a:t>
            </a:r>
            <a:endParaRPr lang="nb-NO" baseline="0" dirty="0" smtClean="0"/>
          </a:p>
          <a:p>
            <a:r>
              <a:rPr lang="nb-NO" baseline="0" dirty="0" smtClean="0"/>
              <a:t>So </a:t>
            </a:r>
            <a:r>
              <a:rPr lang="nb-NO" baseline="0" dirty="0" err="1" smtClean="0"/>
              <a:t>this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combined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with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fact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that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this</a:t>
            </a:r>
            <a:r>
              <a:rPr lang="nb-NO" baseline="0" dirty="0" smtClean="0"/>
              <a:t> is a real problem </a:t>
            </a:r>
            <a:r>
              <a:rPr lang="nb-NO" baseline="0" dirty="0" err="1" smtClean="0"/>
              <a:t>faced</a:t>
            </a:r>
            <a:r>
              <a:rPr lang="nb-NO" baseline="0" dirty="0" smtClean="0"/>
              <a:t> by a real </a:t>
            </a:r>
            <a:r>
              <a:rPr lang="nb-NO" baseline="0" dirty="0" err="1" smtClean="0"/>
              <a:t>company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illustrates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importance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research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surrounding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this</a:t>
            </a:r>
            <a:r>
              <a:rPr lang="nb-NO" baseline="0" dirty="0" smtClean="0"/>
              <a:t> problem</a:t>
            </a:r>
            <a:endParaRPr lang="en-GB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23488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 smtClean="0"/>
              <a:t>Going</a:t>
            </a:r>
            <a:r>
              <a:rPr lang="nb-NO" dirty="0" smtClean="0"/>
              <a:t> to og a </a:t>
            </a:r>
            <a:r>
              <a:rPr lang="nb-NO" dirty="0" err="1" smtClean="0"/>
              <a:t>little</a:t>
            </a:r>
            <a:r>
              <a:rPr lang="nb-NO" baseline="0" dirty="0" smtClean="0"/>
              <a:t> bit </a:t>
            </a:r>
            <a:r>
              <a:rPr lang="nb-NO" baseline="0" dirty="0" err="1" smtClean="0"/>
              <a:t>into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formulation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of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problem </a:t>
            </a:r>
            <a:r>
              <a:rPr lang="nb-NO" baseline="0" dirty="0" err="1" smtClean="0"/>
              <a:t>mathematically</a:t>
            </a:r>
            <a:r>
              <a:rPr lang="nb-NO" baseline="0" dirty="0" smtClean="0"/>
              <a:t>, and </a:t>
            </a:r>
            <a:r>
              <a:rPr lang="nb-NO" baseline="0" dirty="0" err="1" smtClean="0"/>
              <a:t>illustrate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how</a:t>
            </a:r>
            <a:r>
              <a:rPr lang="nb-NO" baseline="0" dirty="0" smtClean="0"/>
              <a:t> it is different to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standard PDP. </a:t>
            </a:r>
          </a:p>
          <a:p>
            <a:r>
              <a:rPr lang="nb-NO" baseline="0" dirty="0" smtClean="0"/>
              <a:t>So I hope </a:t>
            </a:r>
            <a:r>
              <a:rPr lang="nb-NO" baseline="0" dirty="0" err="1" smtClean="0"/>
              <a:t>you</a:t>
            </a:r>
            <a:r>
              <a:rPr lang="nb-NO" baseline="0" dirty="0" smtClean="0"/>
              <a:t> </a:t>
            </a:r>
            <a:r>
              <a:rPr lang="nb-NO" baseline="0" dirty="0" err="1" smtClean="0"/>
              <a:t>remember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your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high</a:t>
            </a:r>
            <a:r>
              <a:rPr lang="nb-NO" baseline="0" dirty="0" smtClean="0"/>
              <a:t> </a:t>
            </a:r>
            <a:r>
              <a:rPr lang="nb-NO" baseline="0" dirty="0" err="1" smtClean="0"/>
              <a:t>school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brought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your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math</a:t>
            </a:r>
            <a:r>
              <a:rPr lang="nb-NO" baseline="0" dirty="0" smtClean="0"/>
              <a:t> </a:t>
            </a:r>
            <a:r>
              <a:rPr lang="nb-NO" baseline="0" dirty="0" err="1" smtClean="0"/>
              <a:t>books</a:t>
            </a:r>
            <a:r>
              <a:rPr lang="nb-NO" baseline="0" dirty="0" smtClean="0"/>
              <a:t>.. </a:t>
            </a:r>
            <a:endParaRPr lang="en-GB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71134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 smtClean="0"/>
              <a:t>We</a:t>
            </a:r>
            <a:r>
              <a:rPr lang="nb-NO" baseline="0" dirty="0" smtClean="0"/>
              <a:t> used AMPL to </a:t>
            </a:r>
            <a:r>
              <a:rPr lang="nb-NO" baseline="0" dirty="0" err="1" smtClean="0"/>
              <a:t>solve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this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model</a:t>
            </a:r>
            <a:endParaRPr lang="nb-NO" baseline="0" dirty="0" smtClean="0"/>
          </a:p>
          <a:p>
            <a:endParaRPr lang="en-GB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2AF7-2D85-4421-9B02-2B5F9CC37447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10876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irst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1115616" y="1124744"/>
            <a:ext cx="6912768" cy="2550145"/>
          </a:xfrm>
        </p:spPr>
        <p:txBody>
          <a:bodyPr lIns="0" tIns="0" rIns="0" anchor="b" anchorCtr="0">
            <a:normAutofit/>
          </a:bodyPr>
          <a:lstStyle>
            <a:lvl1pPr marL="0" algn="ctr">
              <a:lnSpc>
                <a:spcPts val="5400"/>
              </a:lnSpc>
              <a:defRPr sz="4300" b="1" i="0" u="none" cap="none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add</a:t>
            </a:r>
            <a:r>
              <a:rPr lang="nb-NO" dirty="0" smtClean="0"/>
              <a:t> </a:t>
            </a:r>
            <a:r>
              <a:rPr lang="nb-NO" dirty="0" err="1" smtClean="0"/>
              <a:t>title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 hasCustomPrompt="1"/>
          </p:nvPr>
        </p:nvSpPr>
        <p:spPr>
          <a:xfrm>
            <a:off x="1115616" y="4196680"/>
            <a:ext cx="6912768" cy="1032520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add</a:t>
            </a:r>
            <a:r>
              <a:rPr lang="nb-NO" dirty="0" smtClean="0"/>
              <a:t> </a:t>
            </a:r>
            <a:r>
              <a:rPr lang="nb-NO" dirty="0" err="1" smtClean="0"/>
              <a:t>subtitle</a:t>
            </a:r>
            <a:endParaRPr lang="nb-NO" dirty="0"/>
          </a:p>
        </p:txBody>
      </p:sp>
      <p:pic>
        <p:nvPicPr>
          <p:cNvPr id="9" name="Bild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001" y="5724000"/>
            <a:ext cx="3779997" cy="720000"/>
          </a:xfrm>
          <a:prstGeom prst="rect">
            <a:avLst/>
          </a:prstGeom>
        </p:spPr>
      </p:pic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b-NO" smtClean="0"/>
              <a:t>PAGE </a:t>
            </a:r>
            <a:fld id="{06C54713-27B5-4268-B680-29C9FB350413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829981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page with colopho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b-NO" smtClean="0"/>
              <a:t>PAGE </a:t>
            </a:r>
            <a:fld id="{06C54713-27B5-4268-B680-29C9FB350413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5733256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29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74680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ntroduction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 hasCustomPrompt="1"/>
          </p:nvPr>
        </p:nvSpPr>
        <p:spPr>
          <a:xfrm>
            <a:off x="3575050" y="1883965"/>
            <a:ext cx="4813374" cy="388800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add</a:t>
            </a:r>
            <a:r>
              <a:rPr lang="nb-NO" dirty="0" smtClean="0"/>
              <a:t> </a:t>
            </a:r>
            <a:r>
              <a:rPr lang="nb-NO" dirty="0" err="1" smtClean="0"/>
              <a:t>text</a:t>
            </a:r>
            <a:endParaRPr lang="nb-NO" dirty="0" smtClean="0"/>
          </a:p>
          <a:p>
            <a:pPr lvl="1"/>
            <a:r>
              <a:rPr lang="nb-NO" dirty="0" smtClean="0"/>
              <a:t>Second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smtClean="0"/>
              <a:t>Third </a:t>
            </a:r>
            <a:r>
              <a:rPr lang="nb-NO" dirty="0" err="1" smtClean="0"/>
              <a:t>level</a:t>
            </a:r>
            <a:endParaRPr lang="nb-NO" dirty="0" smtClean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1022920" y="1883965"/>
            <a:ext cx="2360241" cy="3888000"/>
          </a:xfrm>
        </p:spPr>
        <p:txBody>
          <a:bodyPr>
            <a:normAutofit/>
          </a:bodyPr>
          <a:lstStyle>
            <a:lvl1pPr marL="0" indent="0">
              <a:buNone/>
              <a:defRPr sz="26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add</a:t>
            </a:r>
            <a:r>
              <a:rPr lang="nb-NO" dirty="0" smtClean="0"/>
              <a:t> </a:t>
            </a:r>
            <a:r>
              <a:rPr lang="nb-NO" dirty="0" err="1" smtClean="0"/>
              <a:t>text</a:t>
            </a:r>
            <a:endParaRPr lang="nb-NO" dirty="0" smtClean="0"/>
          </a:p>
        </p:txBody>
      </p:sp>
      <p:sp>
        <p:nvSpPr>
          <p:cNvPr id="13" name="Tittel 1"/>
          <p:cNvSpPr>
            <a:spLocks noGrp="1"/>
          </p:cNvSpPr>
          <p:nvPr>
            <p:ph type="title" hasCustomPrompt="1"/>
          </p:nvPr>
        </p:nvSpPr>
        <p:spPr>
          <a:xfrm>
            <a:off x="1022920" y="1015007"/>
            <a:ext cx="7365504" cy="652934"/>
          </a:xfrm>
        </p:spPr>
        <p:txBody>
          <a:bodyPr/>
          <a:lstStyle>
            <a:lvl1pPr>
              <a:lnSpc>
                <a:spcPts val="4320"/>
              </a:lnSpc>
              <a:defRPr/>
            </a:lvl1pPr>
          </a:lstStyle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add</a:t>
            </a:r>
            <a:r>
              <a:rPr lang="nb-NO" dirty="0" smtClean="0"/>
              <a:t> </a:t>
            </a:r>
            <a:r>
              <a:rPr lang="nb-NO" dirty="0" err="1" smtClean="0"/>
              <a:t>title</a:t>
            </a:r>
            <a:endParaRPr lang="nb-NO" dirty="0"/>
          </a:p>
        </p:txBody>
      </p:sp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b-NO" smtClean="0"/>
              <a:t>PAGE </a:t>
            </a:r>
            <a:fld id="{06C54713-27B5-4268-B680-29C9FB350413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5733256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1058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1022920" y="4653136"/>
            <a:ext cx="7365504" cy="566738"/>
          </a:xfrm>
        </p:spPr>
        <p:txBody>
          <a:bodyPr anchor="b">
            <a:normAutofit/>
          </a:bodyPr>
          <a:lstStyle>
            <a:lvl1pPr algn="l">
              <a:lnSpc>
                <a:spcPts val="3600"/>
              </a:lnSpc>
              <a:defRPr sz="3000" b="1" i="0">
                <a:solidFill>
                  <a:srgbClr val="E54F46"/>
                </a:solidFill>
              </a:defRPr>
            </a:lvl1pPr>
          </a:lstStyle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add</a:t>
            </a:r>
            <a:r>
              <a:rPr lang="nb-NO" dirty="0" smtClean="0"/>
              <a:t> </a:t>
            </a:r>
            <a:r>
              <a:rPr lang="nb-NO" dirty="0" err="1" smtClean="0"/>
              <a:t>title</a:t>
            </a:r>
            <a:endParaRPr lang="nb-NO" dirty="0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022920" y="908720"/>
            <a:ext cx="7380000" cy="368032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 smtClean="0"/>
              <a:t>Dra bildet til plassholderen eller klikk ikonet for å legge til</a:t>
            </a:r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1022920" y="5301208"/>
            <a:ext cx="7380000" cy="80486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add</a:t>
            </a:r>
            <a:r>
              <a:rPr lang="nb-NO" dirty="0" smtClean="0"/>
              <a:t> </a:t>
            </a:r>
            <a:r>
              <a:rPr lang="nb-NO" dirty="0" err="1" smtClean="0"/>
              <a:t>text</a:t>
            </a:r>
            <a:endParaRPr lang="nb-NO" dirty="0" smtClean="0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9" name="Plassholder for bunntekst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b-NO" smtClean="0"/>
              <a:t>PAGE </a:t>
            </a:r>
            <a:fld id="{06C54713-27B5-4268-B680-29C9FB350413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1" name="Bild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5733256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668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4320"/>
              </a:lnSpc>
              <a:defRPr baseline="0"/>
            </a:lvl1pPr>
          </a:lstStyle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add</a:t>
            </a:r>
            <a:r>
              <a:rPr lang="nb-NO" dirty="0" smtClean="0"/>
              <a:t> </a:t>
            </a:r>
            <a:r>
              <a:rPr lang="nb-NO" dirty="0" err="1" smtClean="0"/>
              <a:t>text</a:t>
            </a:r>
            <a:endParaRPr lang="nb-NO" dirty="0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1022920" y="1883965"/>
            <a:ext cx="7365504" cy="3888000"/>
          </a:xfrm>
        </p:spPr>
        <p:txBody>
          <a:bodyPr vert="eaVert">
            <a:normAutofit/>
          </a:bodyPr>
          <a:lstStyle>
            <a:lvl1pPr>
              <a:defRPr sz="2600"/>
            </a:lvl1pPr>
            <a:lvl2pPr>
              <a:defRPr sz="2400" baseline="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add</a:t>
            </a:r>
            <a:r>
              <a:rPr lang="nb-NO" dirty="0" smtClean="0"/>
              <a:t> </a:t>
            </a:r>
            <a:r>
              <a:rPr lang="nb-NO" dirty="0" err="1" smtClean="0"/>
              <a:t>text</a:t>
            </a:r>
            <a:endParaRPr lang="nb-NO" dirty="0" smtClean="0"/>
          </a:p>
          <a:p>
            <a:pPr lvl="1"/>
            <a:r>
              <a:rPr lang="nb-NO" dirty="0" smtClean="0"/>
              <a:t>Second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smtClean="0"/>
              <a:t>Third </a:t>
            </a:r>
            <a:r>
              <a:rPr lang="nb-NO" dirty="0" err="1" smtClean="0"/>
              <a:t>level</a:t>
            </a:r>
            <a:endParaRPr lang="nb-NO" dirty="0" smtClean="0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b-NO" smtClean="0"/>
              <a:t>PAGE </a:t>
            </a:r>
            <a:fld id="{06C54713-27B5-4268-B680-29C9FB350413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0" name="Bild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5733256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7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lnSpc>
                <a:spcPts val="4320"/>
              </a:lnSpc>
              <a:defRPr sz="3600" b="1" i="0">
                <a:solidFill>
                  <a:srgbClr val="E54F46"/>
                </a:solidFill>
              </a:defRPr>
            </a:lvl1pPr>
          </a:lstStyle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add</a:t>
            </a:r>
            <a:r>
              <a:rPr lang="nb-NO" dirty="0" smtClean="0"/>
              <a:t> </a:t>
            </a:r>
            <a:r>
              <a:rPr lang="nb-NO" dirty="0" err="1" smtClean="0"/>
              <a:t>title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 hasCustomPrompt="1"/>
          </p:nvPr>
        </p:nvSpPr>
        <p:spPr>
          <a:xfrm>
            <a:off x="1022920" y="1883965"/>
            <a:ext cx="7365504" cy="3888000"/>
          </a:xfrm>
        </p:spPr>
        <p:txBody>
          <a:bodyPr/>
          <a:lstStyle>
            <a:lvl1pPr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Myriad Pro"/>
              </a:defRPr>
            </a:lvl2pPr>
            <a:lvl3pPr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Myriad Pro"/>
              </a:defRPr>
            </a:lvl3pPr>
            <a:lvl4pPr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Myriad Pro"/>
              </a:defRPr>
            </a:lvl4pPr>
            <a:lvl5pPr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Myriad Pro"/>
              </a:defRPr>
            </a:lvl5pPr>
          </a:lstStyle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add</a:t>
            </a:r>
            <a:r>
              <a:rPr lang="nb-NO" dirty="0" smtClean="0"/>
              <a:t> </a:t>
            </a:r>
            <a:r>
              <a:rPr lang="nb-NO" dirty="0" err="1" smtClean="0"/>
              <a:t>text</a:t>
            </a:r>
            <a:endParaRPr lang="nb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b-NO" smtClean="0"/>
              <a:t>PAGE </a:t>
            </a:r>
            <a:fld id="{06C54713-27B5-4268-B680-29C9FB350413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7" name="Bild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5733256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53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_neutr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lnSpc>
                <a:spcPts val="4320"/>
              </a:lnSpc>
              <a:defRPr sz="3600" b="1" i="0">
                <a:solidFill>
                  <a:srgbClr val="E54F46"/>
                </a:solidFill>
              </a:defRPr>
            </a:lvl1pPr>
          </a:lstStyle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add</a:t>
            </a:r>
            <a:r>
              <a:rPr lang="nb-NO" dirty="0" smtClean="0"/>
              <a:t> </a:t>
            </a:r>
            <a:r>
              <a:rPr lang="nb-NO" dirty="0" err="1" smtClean="0"/>
              <a:t>title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 hasCustomPrompt="1"/>
          </p:nvPr>
        </p:nvSpPr>
        <p:spPr>
          <a:xfrm>
            <a:off x="1022920" y="1883965"/>
            <a:ext cx="7365504" cy="3888000"/>
          </a:xfrm>
        </p:spPr>
        <p:txBody>
          <a:bodyPr/>
          <a:lstStyle>
            <a:lvl1pPr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Myriad Pro"/>
              </a:defRPr>
            </a:lvl2pPr>
            <a:lvl3pPr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Myriad Pro"/>
              </a:defRPr>
            </a:lvl3pPr>
            <a:lvl4pPr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Myriad Pro"/>
              </a:defRPr>
            </a:lvl4pPr>
            <a:lvl5pPr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Myriad Pro"/>
              </a:defRPr>
            </a:lvl5pPr>
          </a:lstStyle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add</a:t>
            </a:r>
            <a:r>
              <a:rPr lang="nb-NO" dirty="0" smtClean="0"/>
              <a:t> </a:t>
            </a:r>
            <a:r>
              <a:rPr lang="nb-NO" dirty="0" err="1" smtClean="0"/>
              <a:t>text</a:t>
            </a:r>
            <a:endParaRPr lang="nb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b-NO" smtClean="0"/>
              <a:t>PAGE </a:t>
            </a:r>
            <a:fld id="{06C54713-27B5-4268-B680-29C9FB350413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7" name="Bild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5733256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380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_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lnSpc>
                <a:spcPts val="4320"/>
              </a:lnSpc>
              <a:defRPr sz="3600" b="1" i="0"/>
            </a:lvl1pPr>
          </a:lstStyle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add</a:t>
            </a:r>
            <a:r>
              <a:rPr lang="nb-NO" dirty="0" smtClean="0"/>
              <a:t> </a:t>
            </a:r>
            <a:r>
              <a:rPr lang="nb-NO" dirty="0" err="1" smtClean="0"/>
              <a:t>title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 hasCustomPrompt="1"/>
          </p:nvPr>
        </p:nvSpPr>
        <p:spPr>
          <a:xfrm>
            <a:off x="1022920" y="1883965"/>
            <a:ext cx="7365504" cy="3888000"/>
          </a:xfrm>
        </p:spPr>
        <p:txBody>
          <a:bodyPr/>
          <a:lstStyle>
            <a:lvl1pPr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add</a:t>
            </a:r>
            <a:r>
              <a:rPr lang="nb-NO" dirty="0" smtClean="0"/>
              <a:t> </a:t>
            </a:r>
            <a:r>
              <a:rPr lang="nb-NO" dirty="0" err="1" smtClean="0"/>
              <a:t>text</a:t>
            </a:r>
            <a:endParaRPr lang="nb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b-NO" smtClean="0"/>
              <a:t>PAGE </a:t>
            </a:r>
            <a:fld id="{06C54713-27B5-4268-B680-29C9FB350413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2" name="Bild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5733256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627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1022920" y="1119882"/>
            <a:ext cx="6584776" cy="3533254"/>
          </a:xfrm>
        </p:spPr>
        <p:txBody>
          <a:bodyPr anchor="t" anchorCtr="0">
            <a:normAutofit/>
          </a:bodyPr>
          <a:lstStyle>
            <a:lvl1pPr>
              <a:lnSpc>
                <a:spcPts val="6000"/>
              </a:lnSpc>
              <a:defRPr sz="5000" b="1" i="0" u="none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add</a:t>
            </a:r>
            <a:r>
              <a:rPr lang="nb-NO" dirty="0" smtClean="0"/>
              <a:t> </a:t>
            </a:r>
            <a:r>
              <a:rPr lang="nb-NO" dirty="0" err="1" smtClean="0"/>
              <a:t>text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2109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st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2030012" y="4797152"/>
            <a:ext cx="5083976" cy="29311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1600" cap="all" spc="100" baseline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nb-NO" smtClean="0"/>
              <a:t>UNIVERSITY OF BERGEN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085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1022920" y="1015007"/>
            <a:ext cx="7365504" cy="652934"/>
          </a:xfrm>
        </p:spPr>
        <p:txBody>
          <a:bodyPr/>
          <a:lstStyle/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add</a:t>
            </a:r>
            <a:r>
              <a:rPr lang="nb-NO" dirty="0" smtClean="0"/>
              <a:t> </a:t>
            </a:r>
            <a:r>
              <a:rPr lang="nb-NO" dirty="0" err="1" smtClean="0"/>
              <a:t>title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 hasCustomPrompt="1"/>
          </p:nvPr>
        </p:nvSpPr>
        <p:spPr>
          <a:xfrm>
            <a:off x="1022920" y="1883965"/>
            <a:ext cx="3492000" cy="3888432"/>
          </a:xfrm>
        </p:spPr>
        <p:txBody>
          <a:bodyPr/>
          <a:lstStyle>
            <a:lvl1pPr>
              <a:defRPr sz="2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add</a:t>
            </a:r>
            <a:r>
              <a:rPr lang="nb-NO" dirty="0" smtClean="0"/>
              <a:t> </a:t>
            </a:r>
            <a:r>
              <a:rPr lang="nb-NO" dirty="0" err="1" smtClean="0"/>
              <a:t>text</a:t>
            </a:r>
            <a:endParaRPr lang="nb-NO" dirty="0" smtClean="0"/>
          </a:p>
          <a:p>
            <a:pPr lvl="1"/>
            <a:r>
              <a:rPr lang="nb-NO" dirty="0" smtClean="0"/>
              <a:t>Second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smtClean="0"/>
              <a:t>Third </a:t>
            </a:r>
            <a:r>
              <a:rPr lang="nb-NO" dirty="0" err="1" smtClean="0"/>
              <a:t>level</a:t>
            </a:r>
            <a:endParaRPr lang="nb-NO" dirty="0" smtClean="0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 hasCustomPrompt="1"/>
          </p:nvPr>
        </p:nvSpPr>
        <p:spPr>
          <a:xfrm>
            <a:off x="4896424" y="1883965"/>
            <a:ext cx="3492000" cy="3888432"/>
          </a:xfrm>
        </p:spPr>
        <p:txBody>
          <a:bodyPr/>
          <a:lstStyle>
            <a:lvl1pPr>
              <a:defRPr sz="2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add</a:t>
            </a:r>
            <a:r>
              <a:rPr lang="nb-NO" dirty="0" smtClean="0"/>
              <a:t> </a:t>
            </a:r>
            <a:r>
              <a:rPr lang="nb-NO" dirty="0" err="1" smtClean="0"/>
              <a:t>text</a:t>
            </a:r>
            <a:endParaRPr lang="nb-NO" dirty="0" smtClean="0"/>
          </a:p>
          <a:p>
            <a:pPr lvl="1"/>
            <a:r>
              <a:rPr lang="nb-NO" dirty="0" smtClean="0"/>
              <a:t>Second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smtClean="0"/>
              <a:t>Third </a:t>
            </a:r>
            <a:r>
              <a:rPr lang="nb-NO" dirty="0" err="1" smtClean="0"/>
              <a:t>level</a:t>
            </a:r>
            <a:endParaRPr lang="nb-NO" dirty="0" smtClean="0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9" name="Plassholder for bunntekst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10" name="Plassholder for lysbilde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b-NO" smtClean="0"/>
              <a:t>PAGE </a:t>
            </a:r>
            <a:fld id="{06C54713-27B5-4268-B680-29C9FB350413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1" name="Bild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5733256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22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add</a:t>
            </a:r>
            <a:r>
              <a:rPr lang="nb-NO" dirty="0" smtClean="0"/>
              <a:t> </a:t>
            </a:r>
            <a:r>
              <a:rPr lang="nb-NO" dirty="0" err="1" smtClean="0"/>
              <a:t>title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 hasCustomPrompt="1"/>
          </p:nvPr>
        </p:nvSpPr>
        <p:spPr>
          <a:xfrm>
            <a:off x="1022920" y="1844824"/>
            <a:ext cx="3492000" cy="576064"/>
          </a:xfr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add</a:t>
            </a:r>
            <a:r>
              <a:rPr lang="nb-NO" dirty="0" smtClean="0"/>
              <a:t> </a:t>
            </a:r>
            <a:r>
              <a:rPr lang="nb-NO" dirty="0" err="1" smtClean="0"/>
              <a:t>subtitle</a:t>
            </a:r>
            <a:endParaRPr lang="nb-NO" dirty="0" smtClean="0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4896424" y="1844824"/>
            <a:ext cx="3492000" cy="576064"/>
          </a:xfrm>
        </p:spPr>
        <p:txBody>
          <a:bodyPr anchor="b">
            <a:noAutofit/>
          </a:bodyPr>
          <a:lstStyle>
            <a:lvl1pPr marL="0" indent="0">
              <a:buNone/>
              <a:defRPr sz="2000" b="1" i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add</a:t>
            </a:r>
            <a:r>
              <a:rPr lang="nb-NO" dirty="0" smtClean="0"/>
              <a:t> </a:t>
            </a:r>
            <a:r>
              <a:rPr lang="nb-NO" dirty="0" err="1" smtClean="0"/>
              <a:t>subtitle</a:t>
            </a:r>
            <a:endParaRPr lang="nb-NO" dirty="0" smtClean="0"/>
          </a:p>
        </p:txBody>
      </p:sp>
      <p:sp>
        <p:nvSpPr>
          <p:cNvPr id="10" name="Plassholder for innhold 2"/>
          <p:cNvSpPr>
            <a:spLocks noGrp="1"/>
          </p:cNvSpPr>
          <p:nvPr>
            <p:ph sz="half" idx="13" hasCustomPrompt="1"/>
          </p:nvPr>
        </p:nvSpPr>
        <p:spPr>
          <a:xfrm>
            <a:off x="1022920" y="2525764"/>
            <a:ext cx="3492000" cy="3135484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add</a:t>
            </a:r>
            <a:r>
              <a:rPr lang="nb-NO" dirty="0" smtClean="0"/>
              <a:t> </a:t>
            </a:r>
            <a:r>
              <a:rPr lang="nb-NO" dirty="0" err="1" smtClean="0"/>
              <a:t>text</a:t>
            </a:r>
            <a:endParaRPr lang="nb-NO" dirty="0" smtClean="0"/>
          </a:p>
          <a:p>
            <a:pPr lvl="1"/>
            <a:r>
              <a:rPr lang="nb-NO" dirty="0" smtClean="0"/>
              <a:t>Second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smtClean="0"/>
              <a:t>Third </a:t>
            </a:r>
            <a:r>
              <a:rPr lang="nb-NO" dirty="0" err="1" smtClean="0"/>
              <a:t>level</a:t>
            </a:r>
            <a:endParaRPr lang="nb-NO" dirty="0" smtClean="0"/>
          </a:p>
        </p:txBody>
      </p:sp>
      <p:sp>
        <p:nvSpPr>
          <p:cNvPr id="11" name="Plassholder for innhold 3"/>
          <p:cNvSpPr>
            <a:spLocks noGrp="1"/>
          </p:cNvSpPr>
          <p:nvPr>
            <p:ph sz="half" idx="2" hasCustomPrompt="1"/>
          </p:nvPr>
        </p:nvSpPr>
        <p:spPr>
          <a:xfrm>
            <a:off x="4896424" y="2525764"/>
            <a:ext cx="3492000" cy="3135484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add</a:t>
            </a:r>
            <a:r>
              <a:rPr lang="nb-NO" dirty="0" smtClean="0"/>
              <a:t> </a:t>
            </a:r>
            <a:r>
              <a:rPr lang="nb-NO" dirty="0" err="1" smtClean="0"/>
              <a:t>text</a:t>
            </a:r>
            <a:endParaRPr lang="nb-NO" dirty="0" smtClean="0"/>
          </a:p>
          <a:p>
            <a:pPr lvl="1"/>
            <a:r>
              <a:rPr lang="nb-NO" dirty="0" smtClean="0"/>
              <a:t>Second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smtClean="0"/>
              <a:t>Third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0"/>
            <a:endParaRPr lang="nb-NO" dirty="0"/>
          </a:p>
        </p:txBody>
      </p:sp>
      <p:sp>
        <p:nvSpPr>
          <p:cNvPr id="8" name="Plassholder for dato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9" name="Plassholder for bunntekst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12" name="Plassholder for lysbildenumm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nb-NO" smtClean="0"/>
              <a:t>PAGE </a:t>
            </a:r>
            <a:fld id="{06C54713-27B5-4268-B680-29C9FB350413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3" name="Bild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5733256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74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with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1022920" y="975866"/>
            <a:ext cx="7365504" cy="652934"/>
          </a:xfrm>
        </p:spPr>
        <p:txBody>
          <a:bodyPr>
            <a:normAutofit/>
          </a:bodyPr>
          <a:lstStyle>
            <a:lvl1pPr algn="l">
              <a:lnSpc>
                <a:spcPts val="3600"/>
              </a:lnSpc>
              <a:defRPr sz="3000"/>
            </a:lvl1pPr>
          </a:lstStyle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add</a:t>
            </a:r>
            <a:r>
              <a:rPr lang="nb-NO" dirty="0" smtClean="0"/>
              <a:t> </a:t>
            </a:r>
            <a:r>
              <a:rPr lang="nb-NO" dirty="0" err="1" smtClean="0"/>
              <a:t>title</a:t>
            </a:r>
            <a:endParaRPr lang="nb-NO" dirty="0"/>
          </a:p>
        </p:txBody>
      </p:sp>
      <p:sp>
        <p:nvSpPr>
          <p:cNvPr id="7" name="Plassholder for innhold 2"/>
          <p:cNvSpPr>
            <a:spLocks noGrp="1"/>
          </p:cNvSpPr>
          <p:nvPr>
            <p:ph idx="1"/>
          </p:nvPr>
        </p:nvSpPr>
        <p:spPr>
          <a:xfrm>
            <a:off x="1022920" y="1883965"/>
            <a:ext cx="7365504" cy="3888000"/>
          </a:xfrm>
        </p:spPr>
        <p:txBody>
          <a:bodyPr/>
          <a:lstStyle>
            <a:lvl1pPr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Myriad Pro"/>
              </a:defRPr>
            </a:lvl2pPr>
            <a:lvl3pPr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Myriad Pro"/>
              </a:defRPr>
            </a:lvl3pPr>
            <a:lvl4pPr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Myriad Pro"/>
              </a:defRPr>
            </a:lvl4pPr>
            <a:lvl5pPr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Myriad Pro"/>
              </a:defRPr>
            </a:lvl5pPr>
          </a:lstStyle>
          <a:p>
            <a:pPr lvl="0"/>
            <a:endParaRPr lang="nb-NO" dirty="0"/>
          </a:p>
        </p:txBody>
      </p:sp>
      <p:sp>
        <p:nvSpPr>
          <p:cNvPr id="6" name="Plassholder for dato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b-NO" smtClean="0"/>
              <a:t>PAGE </a:t>
            </a:r>
            <a:fld id="{06C54713-27B5-4268-B680-29C9FB350413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0" name="Bild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5733256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082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1022920" y="1015007"/>
            <a:ext cx="7365504" cy="652934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add</a:t>
            </a:r>
            <a:r>
              <a:rPr lang="nb-NO" dirty="0" smtClean="0"/>
              <a:t> </a:t>
            </a:r>
            <a:r>
              <a:rPr lang="nb-NO" dirty="0" err="1" smtClean="0"/>
              <a:t>title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1022920" y="1883965"/>
            <a:ext cx="7365504" cy="388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add</a:t>
            </a:r>
            <a:r>
              <a:rPr lang="nb-NO" dirty="0" smtClean="0"/>
              <a:t> </a:t>
            </a:r>
            <a:r>
              <a:rPr lang="nb-NO" dirty="0" err="1" smtClean="0"/>
              <a:t>text</a:t>
            </a:r>
            <a:endParaRPr lang="nb-NO" dirty="0" smtClean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467544" y="6300000"/>
            <a:ext cx="936104" cy="21602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1702418" y="6300000"/>
            <a:ext cx="709342" cy="21602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 cap="all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nb-NO" dirty="0" smtClean="0"/>
              <a:t>PAGE </a:t>
            </a:r>
            <a:fld id="{06C54713-27B5-4268-B680-29C9FB350413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7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404000" y="486000"/>
            <a:ext cx="6336000" cy="5400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1200" cap="all" spc="100" baseline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nb-NO" smtClean="0"/>
              <a:t>UNIVERSITY OF BERGEN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50442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64" r:id="rId4"/>
    <p:sldLayoutId id="2147483660" r:id="rId5"/>
    <p:sldLayoutId id="2147483655" r:id="rId6"/>
    <p:sldLayoutId id="2147483652" r:id="rId7"/>
    <p:sldLayoutId id="2147483653" r:id="rId8"/>
    <p:sldLayoutId id="2147483654" r:id="rId9"/>
    <p:sldLayoutId id="2147483661" r:id="rId10"/>
    <p:sldLayoutId id="2147483662" r:id="rId11"/>
    <p:sldLayoutId id="2147483656" r:id="rId12"/>
    <p:sldLayoutId id="2147483657" r:id="rId13"/>
    <p:sldLayoutId id="2147483658" r:id="rId14"/>
  </p:sldLayoutIdLst>
  <p:timing>
    <p:tnLst>
      <p:par>
        <p:cTn id="1" dur="indefinite" restart="never" nodeType="tmRoot"/>
      </p:par>
    </p:tnLst>
  </p:timing>
  <p:hf sldNum="0" hdr="0" dt="0"/>
  <p:txStyles>
    <p:titleStyle>
      <a:lvl1pPr marL="0" algn="l" defTabSz="914400" rtl="0" eaLnBrk="1" latinLnBrk="0" hangingPunct="1">
        <a:lnSpc>
          <a:spcPts val="4320"/>
        </a:lnSpc>
        <a:spcBef>
          <a:spcPct val="0"/>
        </a:spcBef>
        <a:buNone/>
        <a:defRPr sz="3600" b="1" i="0" u="none" kern="1200" cap="none" spc="0" normalizeH="0" baseline="0">
          <a:solidFill>
            <a:srgbClr val="E54F46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 smtClean="0"/>
              <a:t>A 4th Party Logistics Problem Optimizer</a:t>
            </a:r>
            <a:endParaRPr lang="en-GB" noProof="0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800" noProof="0" dirty="0" smtClean="0"/>
              <a:t>Master of Science </a:t>
            </a:r>
            <a:r>
              <a:rPr lang="en-GB" sz="2800" noProof="0" dirty="0" err="1" smtClean="0"/>
              <a:t>defense</a:t>
            </a:r>
            <a:r>
              <a:rPr lang="en-GB" sz="2800" noProof="0" dirty="0" smtClean="0"/>
              <a:t> by</a:t>
            </a:r>
          </a:p>
          <a:p>
            <a:r>
              <a:rPr lang="en-GB" sz="2800" noProof="0" dirty="0" smtClean="0"/>
              <a:t>Preben Bucher </a:t>
            </a:r>
            <a:r>
              <a:rPr lang="en-GB" sz="2800" noProof="0" dirty="0" err="1" smtClean="0"/>
              <a:t>Johannessen</a:t>
            </a:r>
            <a:endParaRPr lang="en-GB" sz="2800" noProof="0" dirty="0"/>
          </a:p>
        </p:txBody>
      </p:sp>
      <p:cxnSp>
        <p:nvCxnSpPr>
          <p:cNvPr id="8" name="Rett pil 7"/>
          <p:cNvCxnSpPr/>
          <p:nvPr/>
        </p:nvCxnSpPr>
        <p:spPr>
          <a:xfrm>
            <a:off x="4560379" y="-257224"/>
            <a:ext cx="0" cy="21079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Sylinder 8"/>
          <p:cNvSpPr txBox="1"/>
          <p:nvPr/>
        </p:nvSpPr>
        <p:spPr>
          <a:xfrm>
            <a:off x="280095" y="-733648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smtClean="0"/>
              <a:t>You can write unit / affiliation. leave blank if not applicable. </a:t>
            </a:r>
            <a:br>
              <a:rPr lang="en-US" sz="1200" i="1" dirty="0" smtClean="0"/>
            </a:br>
            <a:r>
              <a:rPr lang="en-US" sz="1200" i="1" dirty="0" smtClean="0"/>
              <a:t>To change content go to: Menu → Insert (Mac = Display) → Header and Footer</a:t>
            </a:r>
            <a:endParaRPr lang="nb-NO" sz="1200" i="1" dirty="0"/>
          </a:p>
        </p:txBody>
      </p:sp>
    </p:spTree>
    <p:extLst>
      <p:ext uri="{BB962C8B-B14F-4D97-AF65-F5344CB8AC3E}">
        <p14:creationId xmlns:p14="http://schemas.microsoft.com/office/powerpoint/2010/main" val="27461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Agenda</a:t>
            </a:r>
            <a:endParaRPr lang="en-GB" noProof="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 smtClean="0"/>
              <a:t>Motivation of Thesis</a:t>
            </a:r>
          </a:p>
          <a:p>
            <a:r>
              <a:rPr lang="en-GB" b="1" noProof="0" dirty="0" smtClean="0"/>
              <a:t>Problem Formulation</a:t>
            </a:r>
          </a:p>
          <a:p>
            <a:r>
              <a:rPr lang="en-GB" noProof="0" dirty="0" smtClean="0"/>
              <a:t>A 4th Party Logistics Optimizer</a:t>
            </a:r>
          </a:p>
          <a:p>
            <a:r>
              <a:rPr lang="en-GB" noProof="0" dirty="0" smtClean="0"/>
              <a:t>Experimental Results</a:t>
            </a:r>
          </a:p>
          <a:p>
            <a:r>
              <a:rPr lang="en-GB" noProof="0" dirty="0" smtClean="0"/>
              <a:t>Conclusions</a:t>
            </a:r>
            <a:endParaRPr lang="en-GB" noProof="0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352557" y="6381328"/>
            <a:ext cx="879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Motivation → </a:t>
            </a:r>
            <a:r>
              <a:rPr lang="en-GB" b="1" dirty="0" smtClean="0"/>
              <a:t>Problem</a:t>
            </a:r>
            <a:r>
              <a:rPr lang="en-GB" dirty="0" smtClean="0"/>
              <a:t> → 4PLO → Experiments → Conclusions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386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Problem Formulation</a:t>
            </a:r>
            <a:endParaRPr lang="en-GB" noProof="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noProof="0" dirty="0" smtClean="0"/>
              <a:t>	</a:t>
            </a:r>
            <a:endParaRPr lang="en-GB" noProof="0" dirty="0" smtClean="0"/>
          </a:p>
          <a:p>
            <a:endParaRPr lang="en-GB" noProof="0" dirty="0" smtClean="0"/>
          </a:p>
          <a:p>
            <a:endParaRPr lang="en-GB" noProof="0" dirty="0" smtClean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352557" y="6381328"/>
            <a:ext cx="879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Motivation → </a:t>
            </a:r>
            <a:r>
              <a:rPr lang="en-GB" b="1" dirty="0" smtClean="0"/>
              <a:t>Problem</a:t>
            </a:r>
            <a:r>
              <a:rPr lang="en-GB" dirty="0" smtClean="0"/>
              <a:t> → 4PLO → Experiments → Conclusions</a:t>
            </a:r>
            <a:endParaRPr lang="en-GB" dirty="0"/>
          </a:p>
        </p:txBody>
      </p:sp>
      <p:pic>
        <p:nvPicPr>
          <p:cNvPr id="9" name="Bild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5423" y="1859557"/>
            <a:ext cx="4082755" cy="4131024"/>
          </a:xfrm>
          <a:prstGeom prst="rect">
            <a:avLst/>
          </a:prstGeom>
        </p:spPr>
      </p:pic>
      <p:pic>
        <p:nvPicPr>
          <p:cNvPr id="10" name="Bilde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7778" y="844695"/>
            <a:ext cx="3347844" cy="1749386"/>
          </a:xfrm>
          <a:prstGeom prst="rect">
            <a:avLst/>
          </a:prstGeom>
        </p:spPr>
      </p:pic>
      <p:pic>
        <p:nvPicPr>
          <p:cNvPr id="11" name="Bilde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08350" y="2595990"/>
            <a:ext cx="1238099" cy="228071"/>
          </a:xfrm>
          <a:prstGeom prst="rect">
            <a:avLst/>
          </a:prstGeom>
        </p:spPr>
      </p:pic>
      <p:pic>
        <p:nvPicPr>
          <p:cNvPr id="12" name="Bilde 1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08350" y="2712865"/>
            <a:ext cx="3194469" cy="312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9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Problem Formulation</a:t>
            </a:r>
            <a:endParaRPr lang="en-GB" noProof="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 smtClean="0"/>
              <a:t>Standard Pickup and Delivery Problem objective function formulation:</a:t>
            </a:r>
          </a:p>
          <a:p>
            <a:pPr marL="0" indent="0">
              <a:buNone/>
            </a:pPr>
            <a:r>
              <a:rPr lang="pt-BR" noProof="0" dirty="0" smtClean="0"/>
              <a:t>	</a:t>
            </a:r>
            <a:endParaRPr lang="en-GB" noProof="0" dirty="0" smtClean="0"/>
          </a:p>
          <a:p>
            <a:endParaRPr lang="en-GB" noProof="0" dirty="0" smtClean="0"/>
          </a:p>
          <a:p>
            <a:endParaRPr lang="en-GB" noProof="0" dirty="0" smtClean="0"/>
          </a:p>
          <a:p>
            <a:r>
              <a:rPr lang="en-GB" noProof="0" dirty="0" smtClean="0"/>
              <a:t>4th Party Logistics Problem objective function:</a:t>
            </a:r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352557" y="6381328"/>
            <a:ext cx="879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Motivation → </a:t>
            </a:r>
            <a:r>
              <a:rPr lang="en-GB" b="1" dirty="0" smtClean="0"/>
              <a:t>Problem</a:t>
            </a:r>
            <a:r>
              <a:rPr lang="en-GB" dirty="0" smtClean="0"/>
              <a:t> → 4PLO → Experiments → Conclusions</a:t>
            </a:r>
            <a:endParaRPr lang="en-GB" dirty="0"/>
          </a:p>
        </p:txBody>
      </p:sp>
      <p:pic>
        <p:nvPicPr>
          <p:cNvPr id="8" name="Bild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848" y="4869160"/>
            <a:ext cx="7308304" cy="771916"/>
          </a:xfrm>
          <a:prstGeom prst="rect">
            <a:avLst/>
          </a:prstGeom>
        </p:spPr>
      </p:pic>
      <p:pic>
        <p:nvPicPr>
          <p:cNvPr id="10" name="Bilde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11760" y="2921904"/>
            <a:ext cx="3714429" cy="90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4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Problem Formulation</a:t>
            </a:r>
            <a:endParaRPr lang="en-GB" noProof="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noProof="0" dirty="0" smtClean="0"/>
              <a:t>4th Party Logistics Problem cost constraints:</a:t>
            </a:r>
          </a:p>
          <a:p>
            <a:endParaRPr lang="nb-NO" dirty="0"/>
          </a:p>
          <a:p>
            <a:endParaRPr lang="nb-NO" noProof="0" dirty="0" smtClean="0"/>
          </a:p>
          <a:p>
            <a:endParaRPr lang="nb-NO" dirty="0"/>
          </a:p>
          <a:p>
            <a:endParaRPr lang="nb-NO" noProof="0" dirty="0" smtClean="0"/>
          </a:p>
          <a:p>
            <a:endParaRPr lang="nb-NO" dirty="0"/>
          </a:p>
          <a:p>
            <a:endParaRPr lang="nb-NO" noProof="0" dirty="0" smtClean="0"/>
          </a:p>
          <a:p>
            <a:endParaRPr lang="nb-NO" dirty="0"/>
          </a:p>
          <a:p>
            <a:pPr marL="0" indent="0">
              <a:buNone/>
            </a:pPr>
            <a:endParaRPr lang="nb-NO" dirty="0"/>
          </a:p>
          <a:p>
            <a:endParaRPr lang="nb-NO" noProof="0" dirty="0" smtClean="0"/>
          </a:p>
          <a:p>
            <a:r>
              <a:rPr lang="nb-NO" noProof="0" dirty="0" smtClean="0"/>
              <a:t>For a </a:t>
            </a:r>
            <a:r>
              <a:rPr lang="nb-NO" noProof="0" dirty="0" err="1" smtClean="0"/>
              <a:t>vehicle</a:t>
            </a:r>
            <a:r>
              <a:rPr lang="nb-NO" dirty="0"/>
              <a:t> </a:t>
            </a:r>
            <a:r>
              <a:rPr lang="nb-NO" dirty="0" err="1" smtClean="0"/>
              <a:t>with</a:t>
            </a:r>
            <a:r>
              <a:rPr lang="nb-NO" noProof="0" dirty="0" smtClean="0"/>
              <a:t> total </a:t>
            </a:r>
            <a:r>
              <a:rPr lang="nb-NO" noProof="0" dirty="0" err="1" smtClean="0"/>
              <a:t>distance</a:t>
            </a:r>
            <a:r>
              <a:rPr lang="nb-NO" noProof="0" dirty="0" smtClean="0"/>
              <a:t> </a:t>
            </a:r>
            <a:r>
              <a:rPr lang="nb-NO" noProof="0" dirty="0" err="1" smtClean="0"/>
              <a:t>of</a:t>
            </a:r>
            <a:r>
              <a:rPr lang="nb-NO" noProof="0" dirty="0" smtClean="0"/>
              <a:t> 150 km and a </a:t>
            </a:r>
            <a:r>
              <a:rPr lang="nb-NO" noProof="0" dirty="0" err="1" smtClean="0"/>
              <a:t>maximum</a:t>
            </a:r>
            <a:r>
              <a:rPr lang="nb-NO" noProof="0" dirty="0" smtClean="0"/>
              <a:t> </a:t>
            </a:r>
            <a:r>
              <a:rPr lang="nb-NO" noProof="0" dirty="0" err="1" smtClean="0"/>
              <a:t>weight</a:t>
            </a:r>
            <a:r>
              <a:rPr lang="nb-NO" noProof="0" dirty="0" smtClean="0"/>
              <a:t> </a:t>
            </a:r>
            <a:r>
              <a:rPr lang="nb-NO" noProof="0" dirty="0" err="1" smtClean="0"/>
              <a:t>of</a:t>
            </a:r>
            <a:r>
              <a:rPr lang="nb-NO" noProof="0" dirty="0" smtClean="0"/>
              <a:t> 1500 kg </a:t>
            </a:r>
            <a:r>
              <a:rPr lang="nb-NO" noProof="0" dirty="0" err="1" smtClean="0"/>
              <a:t>the</a:t>
            </a:r>
            <a:r>
              <a:rPr lang="nb-NO" noProof="0" dirty="0" smtClean="0"/>
              <a:t> </a:t>
            </a:r>
            <a:r>
              <a:rPr lang="nb-NO" noProof="0" dirty="0" err="1" smtClean="0"/>
              <a:t>cost</a:t>
            </a:r>
            <a:r>
              <a:rPr lang="nb-NO" noProof="0" dirty="0" smtClean="0"/>
              <a:t> per km </a:t>
            </a:r>
            <a:r>
              <a:rPr lang="nb-NO" noProof="0" dirty="0" err="1" smtClean="0"/>
              <a:t>could</a:t>
            </a:r>
            <a:r>
              <a:rPr lang="nb-NO" noProof="0" dirty="0" smtClean="0"/>
              <a:t> be </a:t>
            </a:r>
            <a:r>
              <a:rPr lang="nb-NO" noProof="0" dirty="0" err="1" smtClean="0"/>
              <a:t>found</a:t>
            </a:r>
            <a:r>
              <a:rPr lang="nb-NO" noProof="0" dirty="0" smtClean="0"/>
              <a:t> </a:t>
            </a:r>
            <a:r>
              <a:rPr lang="nb-NO" dirty="0" smtClean="0"/>
              <a:t>as </a:t>
            </a:r>
            <a:r>
              <a:rPr lang="nb-NO" dirty="0" err="1" smtClean="0"/>
              <a:t>follows</a:t>
            </a:r>
            <a:r>
              <a:rPr lang="nb-NO" dirty="0" smtClean="0"/>
              <a:t>:</a:t>
            </a:r>
          </a:p>
          <a:p>
            <a:endParaRPr lang="nb-NO" noProof="0" dirty="0"/>
          </a:p>
          <a:p>
            <a:endParaRPr lang="nb-NO" dirty="0" smtClean="0"/>
          </a:p>
          <a:p>
            <a:pPr marL="0" indent="0">
              <a:buNone/>
            </a:pPr>
            <a:r>
              <a:rPr lang="nb-NO" noProof="0" dirty="0"/>
              <a:t> </a:t>
            </a:r>
            <a:endParaRPr lang="en-GB" noProof="0" dirty="0" smtClean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352557" y="6381328"/>
            <a:ext cx="879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Motivation → </a:t>
            </a:r>
            <a:r>
              <a:rPr lang="en-GB" b="1" dirty="0" smtClean="0"/>
              <a:t>Problem</a:t>
            </a:r>
            <a:r>
              <a:rPr lang="en-GB" dirty="0" smtClean="0"/>
              <a:t> → 4PLO → Experiments → Conclusions</a:t>
            </a:r>
            <a:endParaRPr lang="en-GB" dirty="0"/>
          </a:p>
        </p:txBody>
      </p:sp>
      <p:graphicFrame>
        <p:nvGraphicFramePr>
          <p:cNvPr id="9" name="Tabell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823029"/>
              </p:ext>
            </p:extLst>
          </p:nvPr>
        </p:nvGraphicFramePr>
        <p:xfrm>
          <a:off x="1404000" y="4857390"/>
          <a:ext cx="6096000" cy="140716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915652"/>
                <a:gridCol w="1296144"/>
                <a:gridCol w="1512168"/>
                <a:gridCol w="1372036"/>
              </a:tblGrid>
              <a:tr h="370840">
                <a:tc>
                  <a:txBody>
                    <a:bodyPr/>
                    <a:lstStyle/>
                    <a:p>
                      <a:r>
                        <a:rPr lang="nb-NO" sz="1400" dirty="0" err="1" smtClean="0">
                          <a:solidFill>
                            <a:schemeClr val="tx1"/>
                          </a:solidFill>
                        </a:rPr>
                        <a:t>Distance</a:t>
                      </a:r>
                      <a:r>
                        <a:rPr lang="nb-NO" sz="140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nb-NO" sz="1400" dirty="0" err="1" smtClean="0">
                          <a:solidFill>
                            <a:schemeClr val="tx1"/>
                          </a:solidFill>
                        </a:rPr>
                        <a:t>weight</a:t>
                      </a:r>
                      <a:r>
                        <a:rPr lang="nb-NO" sz="14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b-NO" sz="1400" baseline="0" dirty="0" err="1" smtClean="0">
                          <a:solidFill>
                            <a:schemeClr val="tx1"/>
                          </a:solidFill>
                        </a:rPr>
                        <a:t>interval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nb-NO" sz="1400" b="0" baseline="0" dirty="0" smtClean="0">
                          <a:solidFill>
                            <a:srgbClr val="C00000"/>
                          </a:solidFill>
                        </a:rPr>
                        <a:t>B</a:t>
                      </a:r>
                      <a:r>
                        <a:rPr lang="nb-NO" sz="1400" b="0" baseline="-25000" dirty="0" smtClean="0">
                          <a:solidFill>
                            <a:srgbClr val="C00000"/>
                          </a:solidFill>
                        </a:rPr>
                        <a:t>1</a:t>
                      </a:r>
                      <a:r>
                        <a:rPr lang="nb-NO" sz="1400" b="0" baseline="0" dirty="0" smtClean="0">
                          <a:solidFill>
                            <a:schemeClr val="tx1"/>
                          </a:solidFill>
                        </a:rPr>
                        <a:t> &lt; 100 km</a:t>
                      </a:r>
                      <a:endParaRPr lang="en-GB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1" baseline="0" dirty="0" smtClean="0">
                          <a:solidFill>
                            <a:srgbClr val="C00000"/>
                          </a:solidFill>
                        </a:rPr>
                        <a:t>B</a:t>
                      </a:r>
                      <a:r>
                        <a:rPr lang="nb-NO" sz="1400" b="1" baseline="-25000" dirty="0" smtClean="0">
                          <a:solidFill>
                            <a:srgbClr val="C00000"/>
                          </a:solidFill>
                        </a:rPr>
                        <a:t>2</a:t>
                      </a:r>
                      <a:r>
                        <a:rPr lang="nb-NO" sz="1400" b="1" dirty="0" smtClean="0">
                          <a:solidFill>
                            <a:schemeClr val="tx1"/>
                          </a:solidFill>
                        </a:rPr>
                        <a:t> &lt; 200 km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baseline="0" dirty="0" smtClean="0">
                          <a:solidFill>
                            <a:srgbClr val="C00000"/>
                          </a:solidFill>
                        </a:rPr>
                        <a:t>B</a:t>
                      </a:r>
                      <a:r>
                        <a:rPr lang="nb-NO" sz="1400" b="0" baseline="-25000" dirty="0" smtClean="0">
                          <a:solidFill>
                            <a:srgbClr val="C00000"/>
                          </a:solidFill>
                        </a:rPr>
                        <a:t>3</a:t>
                      </a:r>
                      <a:r>
                        <a:rPr lang="nb-NO" sz="1400" b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nb-NO" sz="1400" b="0" dirty="0" smtClean="0">
                          <a:solidFill>
                            <a:schemeClr val="tx1"/>
                          </a:solidFill>
                        </a:rPr>
                        <a:t>&gt; 200 km</a:t>
                      </a:r>
                      <a:endParaRPr lang="en-GB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sz="1400" baseline="0" dirty="0" smtClean="0">
                          <a:solidFill>
                            <a:srgbClr val="C00000"/>
                          </a:solidFill>
                        </a:rPr>
                        <a:t>Z</a:t>
                      </a:r>
                      <a:r>
                        <a:rPr lang="nb-NO" sz="1400" baseline="-25000" dirty="0" smtClean="0">
                          <a:solidFill>
                            <a:srgbClr val="C00000"/>
                          </a:solidFill>
                        </a:rPr>
                        <a:t>1</a:t>
                      </a:r>
                      <a:r>
                        <a:rPr lang="nb-NO" sz="1400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nb-NO" sz="1400" baseline="0" dirty="0" smtClean="0">
                          <a:solidFill>
                            <a:schemeClr val="tx1"/>
                          </a:solidFill>
                        </a:rPr>
                        <a:t>&lt; 1000 kg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dirty="0" smtClean="0">
                          <a:solidFill>
                            <a:srgbClr val="C00000"/>
                          </a:solidFill>
                        </a:rPr>
                        <a:t>C</a:t>
                      </a:r>
                      <a:r>
                        <a:rPr lang="nb-NO" sz="1400" baseline="-25000" dirty="0" smtClean="0">
                          <a:solidFill>
                            <a:srgbClr val="C00000"/>
                          </a:solidFill>
                        </a:rPr>
                        <a:t>111</a:t>
                      </a:r>
                      <a:r>
                        <a:rPr lang="nb-NO" sz="1400" baseline="30000" dirty="0" smtClean="0">
                          <a:solidFill>
                            <a:srgbClr val="C00000"/>
                          </a:solidFill>
                        </a:rPr>
                        <a:t>km</a:t>
                      </a:r>
                      <a:r>
                        <a:rPr lang="nb-NO" sz="1400" dirty="0" smtClean="0">
                          <a:solidFill>
                            <a:schemeClr val="tx1"/>
                          </a:solidFill>
                        </a:rPr>
                        <a:t> = 20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dirty="0" smtClean="0">
                          <a:solidFill>
                            <a:srgbClr val="C00000"/>
                          </a:solidFill>
                        </a:rPr>
                        <a:t>C</a:t>
                      </a:r>
                      <a:r>
                        <a:rPr lang="nb-NO" sz="1400" baseline="-25000" dirty="0" smtClean="0">
                          <a:solidFill>
                            <a:srgbClr val="C00000"/>
                          </a:solidFill>
                        </a:rPr>
                        <a:t>112</a:t>
                      </a:r>
                      <a:r>
                        <a:rPr lang="nb-NO" sz="1400" baseline="30000" dirty="0" smtClean="0">
                          <a:solidFill>
                            <a:srgbClr val="C00000"/>
                          </a:solidFill>
                        </a:rPr>
                        <a:t>km</a:t>
                      </a:r>
                      <a:r>
                        <a:rPr lang="nb-NO" sz="1400" dirty="0" smtClean="0">
                          <a:solidFill>
                            <a:schemeClr val="tx1"/>
                          </a:solidFill>
                        </a:rPr>
                        <a:t> = 30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dirty="0" smtClean="0">
                          <a:solidFill>
                            <a:srgbClr val="C00000"/>
                          </a:solidFill>
                        </a:rPr>
                        <a:t>C</a:t>
                      </a:r>
                      <a:r>
                        <a:rPr lang="nb-NO" sz="1400" baseline="-25000" dirty="0" smtClean="0">
                          <a:solidFill>
                            <a:srgbClr val="C00000"/>
                          </a:solidFill>
                        </a:rPr>
                        <a:t>113</a:t>
                      </a:r>
                      <a:r>
                        <a:rPr lang="nb-NO" sz="1400" baseline="30000" dirty="0" smtClean="0">
                          <a:solidFill>
                            <a:srgbClr val="C00000"/>
                          </a:solidFill>
                        </a:rPr>
                        <a:t>km</a:t>
                      </a:r>
                      <a:r>
                        <a:rPr lang="nb-NO" sz="1400" dirty="0" smtClean="0">
                          <a:solidFill>
                            <a:schemeClr val="tx1"/>
                          </a:solidFill>
                        </a:rPr>
                        <a:t> = 40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b-NO" sz="1400" b="1" baseline="0" dirty="0" smtClean="0">
                          <a:solidFill>
                            <a:srgbClr val="C00000"/>
                          </a:solidFill>
                        </a:rPr>
                        <a:t>Z</a:t>
                      </a:r>
                      <a:r>
                        <a:rPr lang="nb-NO" sz="1400" b="1" baseline="-25000" dirty="0" smtClean="0">
                          <a:solidFill>
                            <a:srgbClr val="C00000"/>
                          </a:solidFill>
                        </a:rPr>
                        <a:t>2</a:t>
                      </a:r>
                      <a:r>
                        <a:rPr lang="nb-NO" sz="1400" b="1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nb-NO" sz="1400" b="1" baseline="0" dirty="0" smtClean="0">
                          <a:solidFill>
                            <a:schemeClr val="tx1"/>
                          </a:solidFill>
                        </a:rPr>
                        <a:t>&gt; 1000 kg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dirty="0" smtClean="0">
                          <a:solidFill>
                            <a:srgbClr val="C00000"/>
                          </a:solidFill>
                        </a:rPr>
                        <a:t>C</a:t>
                      </a:r>
                      <a:r>
                        <a:rPr lang="nb-NO" sz="1400" baseline="-25000" dirty="0" smtClean="0">
                          <a:solidFill>
                            <a:srgbClr val="C00000"/>
                          </a:solidFill>
                        </a:rPr>
                        <a:t>121</a:t>
                      </a:r>
                      <a:r>
                        <a:rPr lang="nb-NO" sz="1400" baseline="30000" dirty="0" smtClean="0">
                          <a:solidFill>
                            <a:srgbClr val="C00000"/>
                          </a:solidFill>
                        </a:rPr>
                        <a:t>km</a:t>
                      </a:r>
                      <a:r>
                        <a:rPr lang="nb-NO" sz="1400" dirty="0" smtClean="0">
                          <a:solidFill>
                            <a:schemeClr val="tx1"/>
                          </a:solidFill>
                        </a:rPr>
                        <a:t> = 25</a:t>
                      </a:r>
                      <a:endParaRPr lang="en-GB" sz="140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b="1" u="sng" dirty="0" smtClean="0">
                          <a:solidFill>
                            <a:srgbClr val="C00000"/>
                          </a:solidFill>
                        </a:rPr>
                        <a:t>C</a:t>
                      </a:r>
                      <a:r>
                        <a:rPr lang="nb-NO" sz="1400" b="1" u="sng" baseline="-25000" dirty="0" smtClean="0">
                          <a:solidFill>
                            <a:srgbClr val="C00000"/>
                          </a:solidFill>
                        </a:rPr>
                        <a:t>122</a:t>
                      </a:r>
                      <a:r>
                        <a:rPr lang="nb-NO" sz="1400" b="1" u="sng" baseline="30000" dirty="0" smtClean="0">
                          <a:solidFill>
                            <a:srgbClr val="C00000"/>
                          </a:solidFill>
                        </a:rPr>
                        <a:t>km</a:t>
                      </a:r>
                      <a:r>
                        <a:rPr lang="nb-NO" sz="1400" b="1" u="sng" dirty="0" smtClean="0">
                          <a:solidFill>
                            <a:schemeClr val="tx1"/>
                          </a:solidFill>
                        </a:rPr>
                        <a:t> = 35</a:t>
                      </a:r>
                      <a:endParaRPr lang="en-GB" sz="1400" b="1" u="sng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400" dirty="0" smtClean="0">
                          <a:solidFill>
                            <a:srgbClr val="C00000"/>
                          </a:solidFill>
                        </a:rPr>
                        <a:t>C</a:t>
                      </a:r>
                      <a:r>
                        <a:rPr lang="nb-NO" sz="1400" baseline="-25000" dirty="0" smtClean="0">
                          <a:solidFill>
                            <a:srgbClr val="C00000"/>
                          </a:solidFill>
                        </a:rPr>
                        <a:t>123</a:t>
                      </a:r>
                      <a:r>
                        <a:rPr lang="nb-NO" sz="1400" baseline="30000" dirty="0" smtClean="0">
                          <a:solidFill>
                            <a:srgbClr val="C00000"/>
                          </a:solidFill>
                        </a:rPr>
                        <a:t>km</a:t>
                      </a:r>
                      <a:r>
                        <a:rPr lang="nb-NO" sz="1400" dirty="0" smtClean="0">
                          <a:solidFill>
                            <a:schemeClr val="tx1"/>
                          </a:solidFill>
                        </a:rPr>
                        <a:t> = 45</a:t>
                      </a:r>
                      <a:endParaRPr lang="en-GB" sz="140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0" name="Bild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5696" y="2115606"/>
            <a:ext cx="4104456" cy="213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Problem Formulation</a:t>
            </a:r>
            <a:endParaRPr lang="en-GB" noProof="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noProof="0" dirty="0" smtClean="0"/>
              <a:t>Standard Pickup and Delivery Problem with Time </a:t>
            </a:r>
            <a:r>
              <a:rPr lang="en-GB" dirty="0"/>
              <a:t>W</a:t>
            </a:r>
            <a:r>
              <a:rPr lang="en-GB" noProof="0" dirty="0" err="1" smtClean="0"/>
              <a:t>indows</a:t>
            </a:r>
            <a:r>
              <a:rPr lang="en-GB" noProof="0" dirty="0" smtClean="0"/>
              <a:t> formulation:</a:t>
            </a:r>
          </a:p>
          <a:p>
            <a:pPr marL="0" indent="0">
              <a:buNone/>
            </a:pPr>
            <a:r>
              <a:rPr lang="pt-BR" noProof="0" dirty="0" smtClean="0"/>
              <a:t>	</a:t>
            </a:r>
            <a:endParaRPr lang="en-GB" noProof="0" dirty="0" smtClean="0"/>
          </a:p>
          <a:p>
            <a:endParaRPr lang="en-GB" noProof="0" dirty="0" smtClean="0"/>
          </a:p>
          <a:p>
            <a:endParaRPr lang="en-GB" noProof="0" dirty="0" smtClean="0"/>
          </a:p>
          <a:p>
            <a:r>
              <a:rPr lang="en-GB" noProof="0" dirty="0" smtClean="0"/>
              <a:t>4th Party Logistics Problem time windows:</a:t>
            </a:r>
          </a:p>
          <a:p>
            <a:endParaRPr lang="nb-NO" dirty="0"/>
          </a:p>
          <a:p>
            <a:endParaRPr lang="nb-NO" noProof="0" dirty="0" smtClean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noProof="0" dirty="0" smtClean="0"/>
              <a:t> 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noProof="0" dirty="0" smtClean="0"/>
              <a:t> </a:t>
            </a:r>
            <a:endParaRPr lang="en-GB" noProof="0" dirty="0" smtClean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352557" y="6381328"/>
            <a:ext cx="879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Motivation → </a:t>
            </a:r>
            <a:r>
              <a:rPr lang="en-GB" b="1" dirty="0" smtClean="0"/>
              <a:t>Problem</a:t>
            </a:r>
            <a:r>
              <a:rPr lang="en-GB" dirty="0" smtClean="0"/>
              <a:t> → 4PLO → Experiments → Conclusions</a:t>
            </a:r>
            <a:endParaRPr lang="en-GB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99046" y="2277304"/>
            <a:ext cx="4211258" cy="1035252"/>
          </a:xfrm>
          <a:prstGeom prst="rect">
            <a:avLst/>
          </a:prstGeom>
        </p:spPr>
      </p:pic>
      <p:pic>
        <p:nvPicPr>
          <p:cNvPr id="36" name="Bilde 3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44039" y="5535411"/>
            <a:ext cx="3855922" cy="859826"/>
          </a:xfrm>
          <a:prstGeom prst="rect">
            <a:avLst/>
          </a:prstGeom>
        </p:spPr>
      </p:pic>
      <p:pic>
        <p:nvPicPr>
          <p:cNvPr id="37" name="Bilde 3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34072" y="3619449"/>
            <a:ext cx="3275856" cy="20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55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Problem Formulation</a:t>
            </a:r>
            <a:endParaRPr lang="en-GB" noProof="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 smtClean="0"/>
              <a:t>4th Party Logistics Problem factory docking constraints:</a:t>
            </a:r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352557" y="6381328"/>
            <a:ext cx="879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Motivation → </a:t>
            </a:r>
            <a:r>
              <a:rPr lang="en-GB" b="1" dirty="0" smtClean="0"/>
              <a:t>Problem</a:t>
            </a:r>
            <a:r>
              <a:rPr lang="en-GB" dirty="0" smtClean="0"/>
              <a:t> → 4PLO → Experiments → Conclusions</a:t>
            </a:r>
            <a:endParaRPr lang="en-GB" dirty="0"/>
          </a:p>
        </p:txBody>
      </p:sp>
      <p:pic>
        <p:nvPicPr>
          <p:cNvPr id="8" name="Bild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3139" y="4221088"/>
            <a:ext cx="3745065" cy="2021005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4000" y="2780928"/>
            <a:ext cx="6066738" cy="292259"/>
          </a:xfrm>
          <a:prstGeom prst="rect">
            <a:avLst/>
          </a:prstGeom>
        </p:spPr>
      </p:pic>
      <p:pic>
        <p:nvPicPr>
          <p:cNvPr id="10" name="Bilde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27784" y="3089428"/>
            <a:ext cx="3888432" cy="107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Agenda</a:t>
            </a:r>
            <a:endParaRPr lang="en-GB" noProof="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 smtClean="0"/>
              <a:t>Motivation of Thesis</a:t>
            </a:r>
          </a:p>
          <a:p>
            <a:r>
              <a:rPr lang="en-GB" b="1" noProof="0" dirty="0" smtClean="0"/>
              <a:t>Problem Formulation</a:t>
            </a:r>
          </a:p>
          <a:p>
            <a:r>
              <a:rPr lang="en-GB" noProof="0" dirty="0" smtClean="0"/>
              <a:t>A 4th Party Logistics Optimizer</a:t>
            </a:r>
          </a:p>
          <a:p>
            <a:r>
              <a:rPr lang="en-GB" noProof="0" dirty="0" smtClean="0"/>
              <a:t>Experimental Results</a:t>
            </a:r>
          </a:p>
          <a:p>
            <a:r>
              <a:rPr lang="en-GB" noProof="0" dirty="0" smtClean="0"/>
              <a:t>Conclusions</a:t>
            </a:r>
            <a:endParaRPr lang="en-GB" noProof="0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352557" y="6381328"/>
            <a:ext cx="879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Motivation → </a:t>
            </a:r>
            <a:r>
              <a:rPr lang="en-GB" b="1" dirty="0" smtClean="0"/>
              <a:t>Problem</a:t>
            </a:r>
            <a:r>
              <a:rPr lang="en-GB" dirty="0" smtClean="0"/>
              <a:t> → 4PLO → Experiments → Conclusions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894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Agenda</a:t>
            </a:r>
            <a:endParaRPr lang="en-GB" noProof="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 smtClean="0"/>
              <a:t>Motivation of Thesis</a:t>
            </a:r>
          </a:p>
          <a:p>
            <a:r>
              <a:rPr lang="en-GB" noProof="0" dirty="0" smtClean="0"/>
              <a:t>Problem Formulation</a:t>
            </a:r>
          </a:p>
          <a:p>
            <a:r>
              <a:rPr lang="en-GB" b="1" noProof="0" dirty="0" smtClean="0"/>
              <a:t>A 4th Party Logistics Optimizer</a:t>
            </a:r>
          </a:p>
          <a:p>
            <a:r>
              <a:rPr lang="en-GB" noProof="0" dirty="0" smtClean="0"/>
              <a:t>Experimental Results</a:t>
            </a:r>
          </a:p>
          <a:p>
            <a:r>
              <a:rPr lang="en-GB" noProof="0" dirty="0" smtClean="0"/>
              <a:t>Conclusions</a:t>
            </a:r>
            <a:endParaRPr lang="en-GB" noProof="0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352557" y="6381328"/>
            <a:ext cx="879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Motivation → Problem → </a:t>
            </a:r>
            <a:r>
              <a:rPr lang="en-GB" b="1" dirty="0" smtClean="0"/>
              <a:t>4PLO</a:t>
            </a:r>
            <a:r>
              <a:rPr lang="en-GB" dirty="0" smtClean="0"/>
              <a:t> → Experiments → Conclusions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85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4</a:t>
            </a:r>
            <a:r>
              <a:rPr lang="en-GB" baseline="30000" noProof="0" dirty="0" smtClean="0"/>
              <a:t>th</a:t>
            </a:r>
            <a:r>
              <a:rPr lang="en-GB" noProof="0" dirty="0" smtClean="0"/>
              <a:t> Party Logistics Optimizer</a:t>
            </a:r>
            <a:endParaRPr lang="en-GB" noProof="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noProof="0" dirty="0" smtClean="0"/>
              <a:t>4PLO – 4th Party </a:t>
            </a:r>
            <a:r>
              <a:rPr lang="nb-NO" noProof="0" dirty="0" err="1" smtClean="0"/>
              <a:t>Logistics</a:t>
            </a:r>
            <a:r>
              <a:rPr lang="nb-NO" noProof="0" dirty="0" smtClean="0"/>
              <a:t> </a:t>
            </a:r>
            <a:r>
              <a:rPr lang="nb-NO" noProof="0" dirty="0" err="1" smtClean="0"/>
              <a:t>Optimizer</a:t>
            </a:r>
            <a:endParaRPr lang="nb-NO" noProof="0" dirty="0" smtClean="0"/>
          </a:p>
          <a:p>
            <a:r>
              <a:rPr lang="nb-NO" noProof="0" dirty="0" smtClean="0"/>
              <a:t>Meta-</a:t>
            </a:r>
            <a:r>
              <a:rPr lang="nb-NO" noProof="0" dirty="0" err="1" smtClean="0"/>
              <a:t>heuristic</a:t>
            </a:r>
            <a:r>
              <a:rPr lang="nb-NO" noProof="0" dirty="0" smtClean="0"/>
              <a:t> </a:t>
            </a:r>
            <a:r>
              <a:rPr lang="nb-NO" noProof="0" dirty="0" err="1" smtClean="0"/>
              <a:t>approach</a:t>
            </a:r>
            <a:endParaRPr lang="nb-NO" noProof="0" dirty="0" smtClean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352557" y="6381328"/>
            <a:ext cx="879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Motivation → Problem → </a:t>
            </a:r>
            <a:r>
              <a:rPr lang="en-GB" b="1" dirty="0" smtClean="0"/>
              <a:t>4PLO</a:t>
            </a:r>
            <a:r>
              <a:rPr lang="en-GB" dirty="0" smtClean="0"/>
              <a:t> → Experiments → Conclusions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011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4</a:t>
            </a:r>
            <a:r>
              <a:rPr lang="en-GB" baseline="30000" noProof="0" dirty="0" smtClean="0"/>
              <a:t>th</a:t>
            </a:r>
            <a:r>
              <a:rPr lang="en-GB" noProof="0" dirty="0" smtClean="0"/>
              <a:t> Party Logistics Optimizer</a:t>
            </a:r>
            <a:endParaRPr lang="en-GB" noProof="0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352557" y="6381328"/>
            <a:ext cx="879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Motivation → Problem → </a:t>
            </a:r>
            <a:r>
              <a:rPr lang="en-GB" b="1" dirty="0" smtClean="0"/>
              <a:t>4PLO</a:t>
            </a:r>
            <a:r>
              <a:rPr lang="en-GB" dirty="0" smtClean="0"/>
              <a:t> → Experiments → Conclusions</a:t>
            </a:r>
            <a:endParaRPr lang="en-GB" dirty="0"/>
          </a:p>
        </p:txBody>
      </p:sp>
      <p:sp>
        <p:nvSpPr>
          <p:cNvPr id="38" name="TekstSylinder 37"/>
          <p:cNvSpPr txBox="1"/>
          <p:nvPr/>
        </p:nvSpPr>
        <p:spPr>
          <a:xfrm>
            <a:off x="1020842" y="2225290"/>
            <a:ext cx="108012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Generate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b-NO" sz="1200" b="1" dirty="0" smtClean="0">
                <a:solidFill>
                  <a:srgbClr val="FF0000"/>
                </a:solidFill>
              </a:rPr>
              <a:t>initial </a:t>
            </a:r>
            <a:r>
              <a:rPr lang="nb-NO" sz="1200" b="1" dirty="0" err="1" smtClean="0">
                <a:solidFill>
                  <a:srgbClr val="FF0000"/>
                </a:solidFill>
              </a:rPr>
              <a:t>solution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42" name="TekstSylinder 41"/>
          <p:cNvSpPr txBox="1"/>
          <p:nvPr/>
        </p:nvSpPr>
        <p:spPr>
          <a:xfrm>
            <a:off x="2100962" y="3614273"/>
            <a:ext cx="108012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Are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we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stuck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?</a:t>
            </a:r>
            <a:endParaRPr lang="en-GB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3" name="Pil ned 42"/>
          <p:cNvSpPr/>
          <p:nvPr/>
        </p:nvSpPr>
        <p:spPr>
          <a:xfrm rot="5400000">
            <a:off x="1880572" y="3840076"/>
            <a:ext cx="108000" cy="252000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5" name="TekstSylinder 44"/>
          <p:cNvSpPr txBox="1"/>
          <p:nvPr/>
        </p:nvSpPr>
        <p:spPr>
          <a:xfrm>
            <a:off x="681360" y="3521939"/>
            <a:ext cx="108012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Apply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 Wild Escape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Algorithm</a:t>
            </a:r>
            <a:endParaRPr lang="en-GB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6" name="TekstSylinder 45"/>
          <p:cNvSpPr txBox="1"/>
          <p:nvPr/>
        </p:nvSpPr>
        <p:spPr>
          <a:xfrm>
            <a:off x="3317206" y="4535700"/>
            <a:ext cx="1293798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Select a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heuristic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 from pool and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apply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 it to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the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b-NO" sz="1200" b="1" dirty="0" err="1" smtClean="0">
                <a:solidFill>
                  <a:srgbClr val="FF0000"/>
                </a:solidFill>
              </a:rPr>
              <a:t>current</a:t>
            </a:r>
            <a:r>
              <a:rPr lang="nb-NO" sz="1200" b="1" dirty="0" smtClean="0">
                <a:solidFill>
                  <a:srgbClr val="FF0000"/>
                </a:solidFill>
              </a:rPr>
              <a:t> </a:t>
            </a:r>
            <a:r>
              <a:rPr lang="nb-NO" sz="1200" b="1" dirty="0" err="1" smtClean="0">
                <a:solidFill>
                  <a:srgbClr val="FF0000"/>
                </a:solidFill>
              </a:rPr>
              <a:t>solution</a:t>
            </a:r>
            <a:endParaRPr lang="nb-NO" sz="1200" b="1" dirty="0" smtClean="0">
              <a:solidFill>
                <a:srgbClr val="FF0000"/>
              </a:solidFill>
            </a:endParaRPr>
          </a:p>
        </p:txBody>
      </p:sp>
      <p:sp>
        <p:nvSpPr>
          <p:cNvPr id="47" name="Pil høyre 46"/>
          <p:cNvSpPr/>
          <p:nvPr/>
        </p:nvSpPr>
        <p:spPr>
          <a:xfrm>
            <a:off x="1808572" y="3702103"/>
            <a:ext cx="252000" cy="108000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9" name="TekstSylinder 48"/>
          <p:cNvSpPr txBox="1"/>
          <p:nvPr/>
        </p:nvSpPr>
        <p:spPr>
          <a:xfrm>
            <a:off x="5214037" y="2684817"/>
            <a:ext cx="906865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Update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heuristic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selection</a:t>
            </a:r>
            <a:endParaRPr lang="nb-NO" sz="1200" b="1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0" name="TekstSylinder 49"/>
          <p:cNvSpPr txBox="1"/>
          <p:nvPr/>
        </p:nvSpPr>
        <p:spPr>
          <a:xfrm>
            <a:off x="5311909" y="4590122"/>
            <a:ext cx="99922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New global best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solution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51" name="Pil ned 50"/>
          <p:cNvSpPr/>
          <p:nvPr/>
        </p:nvSpPr>
        <p:spPr>
          <a:xfrm>
            <a:off x="5508048" y="5357449"/>
            <a:ext cx="108000" cy="466794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2" name="TekstSylinder 51"/>
          <p:cNvSpPr txBox="1"/>
          <p:nvPr/>
        </p:nvSpPr>
        <p:spPr>
          <a:xfrm>
            <a:off x="5408014" y="5871124"/>
            <a:ext cx="935707" cy="43088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050" b="1" dirty="0" smtClean="0">
                <a:solidFill>
                  <a:schemeClr val="accent3"/>
                </a:solidFill>
              </a:rPr>
              <a:t>Update global best</a:t>
            </a:r>
          </a:p>
        </p:txBody>
      </p:sp>
      <p:sp>
        <p:nvSpPr>
          <p:cNvPr id="53" name="Pil ned 52"/>
          <p:cNvSpPr/>
          <p:nvPr/>
        </p:nvSpPr>
        <p:spPr>
          <a:xfrm rot="10800000">
            <a:off x="6045927" y="5357449"/>
            <a:ext cx="108000" cy="468000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5" name="TekstSylinder 54"/>
          <p:cNvSpPr txBox="1"/>
          <p:nvPr/>
        </p:nvSpPr>
        <p:spPr>
          <a:xfrm>
            <a:off x="6235695" y="3616168"/>
            <a:ext cx="991407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Accept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new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solution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56" name="Pil ned 55"/>
          <p:cNvSpPr/>
          <p:nvPr/>
        </p:nvSpPr>
        <p:spPr>
          <a:xfrm rot="16200000">
            <a:off x="7454570" y="3913979"/>
            <a:ext cx="108000" cy="324000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7" name="TekstSylinder 56"/>
          <p:cNvSpPr txBox="1"/>
          <p:nvPr/>
        </p:nvSpPr>
        <p:spPr>
          <a:xfrm>
            <a:off x="7742936" y="3635077"/>
            <a:ext cx="825735" cy="553998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000" b="1" dirty="0" smtClean="0">
                <a:solidFill>
                  <a:srgbClr val="FF0000"/>
                </a:solidFill>
              </a:rPr>
              <a:t>Update </a:t>
            </a:r>
            <a:r>
              <a:rPr lang="nb-NO" sz="1000" b="1" dirty="0" err="1" smtClean="0">
                <a:solidFill>
                  <a:srgbClr val="FF0000"/>
                </a:solidFill>
              </a:rPr>
              <a:t>current</a:t>
            </a:r>
            <a:r>
              <a:rPr lang="nb-NO" sz="1000" b="1" dirty="0" smtClean="0">
                <a:solidFill>
                  <a:srgbClr val="FF0000"/>
                </a:solidFill>
              </a:rPr>
              <a:t> </a:t>
            </a:r>
            <a:r>
              <a:rPr lang="nb-NO" sz="1000" b="1" dirty="0" err="1" smtClean="0">
                <a:solidFill>
                  <a:srgbClr val="FF0000"/>
                </a:solidFill>
              </a:rPr>
              <a:t>solution</a:t>
            </a:r>
            <a:endParaRPr lang="nb-NO" sz="1000" b="1" dirty="0" smtClean="0">
              <a:solidFill>
                <a:srgbClr val="FF0000"/>
              </a:solidFill>
            </a:endParaRPr>
          </a:p>
        </p:txBody>
      </p:sp>
      <p:sp>
        <p:nvSpPr>
          <p:cNvPr id="58" name="Pil ned 57"/>
          <p:cNvSpPr/>
          <p:nvPr/>
        </p:nvSpPr>
        <p:spPr>
          <a:xfrm rot="5400000">
            <a:off x="7428770" y="3594103"/>
            <a:ext cx="108000" cy="324000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TekstSylinder 60"/>
          <p:cNvSpPr txBox="1"/>
          <p:nvPr/>
        </p:nvSpPr>
        <p:spPr>
          <a:xfrm>
            <a:off x="3459333" y="2726147"/>
            <a:ext cx="928451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Are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we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finished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64" name="TekstSylinder 63"/>
          <p:cNvSpPr txBox="1"/>
          <p:nvPr/>
        </p:nvSpPr>
        <p:spPr>
          <a:xfrm>
            <a:off x="4387784" y="1795944"/>
            <a:ext cx="910783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b="1" dirty="0" smtClean="0">
                <a:solidFill>
                  <a:schemeClr val="accent3"/>
                </a:solidFill>
              </a:rPr>
              <a:t>Return Global best</a:t>
            </a:r>
          </a:p>
        </p:txBody>
      </p:sp>
      <p:sp>
        <p:nvSpPr>
          <p:cNvPr id="3" name="TekstSylinder 2"/>
          <p:cNvSpPr txBox="1"/>
          <p:nvPr/>
        </p:nvSpPr>
        <p:spPr>
          <a:xfrm>
            <a:off x="4094683" y="2396181"/>
            <a:ext cx="435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err="1" smtClean="0"/>
              <a:t>Yes</a:t>
            </a:r>
            <a:endParaRPr lang="en-GB" dirty="0"/>
          </a:p>
        </p:txBody>
      </p:sp>
      <p:sp>
        <p:nvSpPr>
          <p:cNvPr id="31" name="TekstSylinder 30"/>
          <p:cNvSpPr txBox="1"/>
          <p:nvPr/>
        </p:nvSpPr>
        <p:spPr>
          <a:xfrm>
            <a:off x="5595893" y="5421450"/>
            <a:ext cx="435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err="1" smtClean="0"/>
              <a:t>Yes</a:t>
            </a:r>
            <a:endParaRPr lang="en-GB" dirty="0"/>
          </a:p>
        </p:txBody>
      </p:sp>
      <p:sp>
        <p:nvSpPr>
          <p:cNvPr id="32" name="TekstSylinder 31"/>
          <p:cNvSpPr txBox="1"/>
          <p:nvPr/>
        </p:nvSpPr>
        <p:spPr>
          <a:xfrm>
            <a:off x="1713693" y="3979016"/>
            <a:ext cx="435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err="1" smtClean="0"/>
              <a:t>Yes</a:t>
            </a:r>
            <a:endParaRPr lang="en-GB" dirty="0"/>
          </a:p>
        </p:txBody>
      </p:sp>
      <p:sp>
        <p:nvSpPr>
          <p:cNvPr id="33" name="TekstSylinder 32"/>
          <p:cNvSpPr txBox="1"/>
          <p:nvPr/>
        </p:nvSpPr>
        <p:spPr>
          <a:xfrm>
            <a:off x="7283064" y="4160009"/>
            <a:ext cx="435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err="1" smtClean="0"/>
              <a:t>Yes</a:t>
            </a:r>
            <a:endParaRPr lang="en-GB" dirty="0"/>
          </a:p>
        </p:txBody>
      </p:sp>
      <p:sp>
        <p:nvSpPr>
          <p:cNvPr id="7" name="Sirkelformet pil 6"/>
          <p:cNvSpPr/>
          <p:nvPr/>
        </p:nvSpPr>
        <p:spPr>
          <a:xfrm rot="417813" flipH="1">
            <a:off x="2833375" y="2939890"/>
            <a:ext cx="1131646" cy="1201426"/>
          </a:xfrm>
          <a:prstGeom prst="circularArrow">
            <a:avLst>
              <a:gd name="adj1" fmla="val 12500"/>
              <a:gd name="adj2" fmla="val 1066409"/>
              <a:gd name="adj3" fmla="val 20457681"/>
              <a:gd name="adj4" fmla="val 17425967"/>
              <a:gd name="adj5" fmla="val 125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6" name="Sirkelformet pil 35"/>
          <p:cNvSpPr/>
          <p:nvPr/>
        </p:nvSpPr>
        <p:spPr>
          <a:xfrm rot="16551380" flipH="1">
            <a:off x="2550902" y="3603655"/>
            <a:ext cx="1334311" cy="1018156"/>
          </a:xfrm>
          <a:prstGeom prst="circularArrow">
            <a:avLst>
              <a:gd name="adj1" fmla="val 12500"/>
              <a:gd name="adj2" fmla="val 1066409"/>
              <a:gd name="adj3" fmla="val 20457681"/>
              <a:gd name="adj4" fmla="val 17425967"/>
              <a:gd name="adj5" fmla="val 125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7" name="Sirkelformet pil 36"/>
          <p:cNvSpPr/>
          <p:nvPr/>
        </p:nvSpPr>
        <p:spPr>
          <a:xfrm rot="13111704" flipH="1">
            <a:off x="4298516" y="4486939"/>
            <a:ext cx="1097283" cy="1018156"/>
          </a:xfrm>
          <a:prstGeom prst="circularArrow">
            <a:avLst>
              <a:gd name="adj1" fmla="val 12500"/>
              <a:gd name="adj2" fmla="val 1066409"/>
              <a:gd name="adj3" fmla="val 20457681"/>
              <a:gd name="adj4" fmla="val 17425967"/>
              <a:gd name="adj5" fmla="val 12500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9" name="TekstSylinder 38"/>
          <p:cNvSpPr txBox="1"/>
          <p:nvPr/>
        </p:nvSpPr>
        <p:spPr>
          <a:xfrm>
            <a:off x="2510172" y="4353974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smtClean="0"/>
              <a:t>No</a:t>
            </a:r>
            <a:endParaRPr lang="en-GB" dirty="0"/>
          </a:p>
        </p:txBody>
      </p:sp>
      <p:sp>
        <p:nvSpPr>
          <p:cNvPr id="65" name="TekstSylinder 64"/>
          <p:cNvSpPr txBox="1"/>
          <p:nvPr/>
        </p:nvSpPr>
        <p:spPr>
          <a:xfrm>
            <a:off x="2636092" y="3024210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smtClean="0"/>
              <a:t>No</a:t>
            </a:r>
            <a:endParaRPr lang="en-GB" dirty="0"/>
          </a:p>
        </p:txBody>
      </p:sp>
      <p:sp>
        <p:nvSpPr>
          <p:cNvPr id="66" name="Sirkelformet pil 65"/>
          <p:cNvSpPr/>
          <p:nvPr/>
        </p:nvSpPr>
        <p:spPr>
          <a:xfrm rot="10254385" flipH="1">
            <a:off x="5667029" y="3936471"/>
            <a:ext cx="1097283" cy="1018156"/>
          </a:xfrm>
          <a:prstGeom prst="circularArrow">
            <a:avLst>
              <a:gd name="adj1" fmla="val 12500"/>
              <a:gd name="adj2" fmla="val 1066409"/>
              <a:gd name="adj3" fmla="val 20457681"/>
              <a:gd name="adj4" fmla="val 17425967"/>
              <a:gd name="adj5" fmla="val 125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7" name="Sirkelformet pil 66"/>
          <p:cNvSpPr/>
          <p:nvPr/>
        </p:nvSpPr>
        <p:spPr>
          <a:xfrm rot="6267838" flipH="1">
            <a:off x="5566791" y="3062487"/>
            <a:ext cx="1097283" cy="1018156"/>
          </a:xfrm>
          <a:prstGeom prst="circularArrow">
            <a:avLst>
              <a:gd name="adj1" fmla="val 12500"/>
              <a:gd name="adj2" fmla="val 1066409"/>
              <a:gd name="adj3" fmla="val 20457681"/>
              <a:gd name="adj4" fmla="val 17425967"/>
              <a:gd name="adj5" fmla="val 12500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8" name="Sirkelformet pil 67"/>
          <p:cNvSpPr/>
          <p:nvPr/>
        </p:nvSpPr>
        <p:spPr>
          <a:xfrm rot="3247190" flipH="1">
            <a:off x="4325342" y="2703294"/>
            <a:ext cx="1097283" cy="1018156"/>
          </a:xfrm>
          <a:prstGeom prst="circularArrow">
            <a:avLst>
              <a:gd name="adj1" fmla="val 12500"/>
              <a:gd name="adj2" fmla="val 1066409"/>
              <a:gd name="adj3" fmla="val 20457681"/>
              <a:gd name="adj4" fmla="val 18353031"/>
              <a:gd name="adj5" fmla="val 12500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9" name="TekstSylinder 68"/>
          <p:cNvSpPr txBox="1"/>
          <p:nvPr/>
        </p:nvSpPr>
        <p:spPr>
          <a:xfrm>
            <a:off x="6631802" y="4548276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smtClean="0"/>
              <a:t>No</a:t>
            </a:r>
            <a:endParaRPr lang="en-GB" dirty="0"/>
          </a:p>
        </p:txBody>
      </p:sp>
      <p:sp>
        <p:nvSpPr>
          <p:cNvPr id="70" name="Sirkelformet pil 69"/>
          <p:cNvSpPr/>
          <p:nvPr/>
        </p:nvSpPr>
        <p:spPr>
          <a:xfrm rot="4783191" flipH="1" flipV="1">
            <a:off x="3725179" y="2072738"/>
            <a:ext cx="1417674" cy="1281978"/>
          </a:xfrm>
          <a:prstGeom prst="circularArrow">
            <a:avLst>
              <a:gd name="adj1" fmla="val 12500"/>
              <a:gd name="adj2" fmla="val 1066409"/>
              <a:gd name="adj3" fmla="val 20457681"/>
              <a:gd name="adj4" fmla="val 17425967"/>
              <a:gd name="adj5" fmla="val 1250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1" name="Sirkelformet pil 70"/>
          <p:cNvSpPr/>
          <p:nvPr/>
        </p:nvSpPr>
        <p:spPr>
          <a:xfrm rot="18541485" flipH="1">
            <a:off x="1759154" y="1315013"/>
            <a:ext cx="1131646" cy="3418392"/>
          </a:xfrm>
          <a:prstGeom prst="circularArrow">
            <a:avLst>
              <a:gd name="adj1" fmla="val 12500"/>
              <a:gd name="adj2" fmla="val 1085490"/>
              <a:gd name="adj3" fmla="val 20457681"/>
              <a:gd name="adj4" fmla="val 18364128"/>
              <a:gd name="adj5" fmla="val 125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2" name="TekstSylinder 71"/>
          <p:cNvSpPr txBox="1"/>
          <p:nvPr/>
        </p:nvSpPr>
        <p:spPr>
          <a:xfrm>
            <a:off x="845506" y="3066782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smtClean="0"/>
              <a:t>Enter Loop</a:t>
            </a:r>
            <a:endParaRPr lang="en-GB" sz="1200" dirty="0"/>
          </a:p>
        </p:txBody>
      </p:sp>
      <p:sp>
        <p:nvSpPr>
          <p:cNvPr id="73" name="TekstSylinder 72"/>
          <p:cNvSpPr txBox="1"/>
          <p:nvPr/>
        </p:nvSpPr>
        <p:spPr>
          <a:xfrm>
            <a:off x="3468579" y="1948609"/>
            <a:ext cx="548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Exit Loop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821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7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8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1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3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9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0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2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3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5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6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8" dur="indefinit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9" dur="indefinite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1" dur="indefinite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2" dur="indefinite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4" dur="indefinit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5" dur="indefinite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7" dur="indefinit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8" dur="indefinite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0" dur="indefinit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1" dur="indefinite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3" dur="indefinit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4" dur="indefinite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6" dur="indefinit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7" dur="indefinite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9" dur="indefinite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0" dur="indefinite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2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3" dur="indefinite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5" grpId="0" animBg="1"/>
      <p:bldP spid="46" grpId="0" animBg="1"/>
      <p:bldP spid="47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5" grpId="0" animBg="1"/>
      <p:bldP spid="56" grpId="0" animBg="1"/>
      <p:bldP spid="57" grpId="0" animBg="1"/>
      <p:bldP spid="58" grpId="0" animBg="1"/>
      <p:bldP spid="61" grpId="0" animBg="1"/>
      <p:bldP spid="64" grpId="0" animBg="1"/>
      <p:bldP spid="3" grpId="0"/>
      <p:bldP spid="31" grpId="0"/>
      <p:bldP spid="32" grpId="0"/>
      <p:bldP spid="33" grpId="0"/>
      <p:bldP spid="7" grpId="0" animBg="1"/>
      <p:bldP spid="36" grpId="0" animBg="1"/>
      <p:bldP spid="37" grpId="0" animBg="1"/>
      <p:bldP spid="39" grpId="0"/>
      <p:bldP spid="65" grpId="0"/>
      <p:bldP spid="66" grpId="0" animBg="1"/>
      <p:bldP spid="67" grpId="0" animBg="1"/>
      <p:bldP spid="68" grpId="0" animBg="1"/>
      <p:bldP spid="69" grpId="0"/>
      <p:bldP spid="70" grpId="0" animBg="1"/>
      <p:bldP spid="71" grpId="0" animBg="1"/>
      <p:bldP spid="72" grpId="0"/>
      <p:bldP spid="7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Agenda</a:t>
            </a:r>
            <a:endParaRPr lang="en-GB" noProof="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 smtClean="0"/>
              <a:t>Motivation of thesis</a:t>
            </a:r>
          </a:p>
          <a:p>
            <a:r>
              <a:rPr lang="en-GB" noProof="0" dirty="0" smtClean="0"/>
              <a:t>Problem Description</a:t>
            </a:r>
          </a:p>
          <a:p>
            <a:r>
              <a:rPr lang="en-GB" noProof="0" dirty="0" smtClean="0"/>
              <a:t>A 4th Party Logistics Optimizer</a:t>
            </a:r>
          </a:p>
          <a:p>
            <a:r>
              <a:rPr lang="en-GB" noProof="0" dirty="0" smtClean="0"/>
              <a:t>Experimental Results</a:t>
            </a:r>
          </a:p>
          <a:p>
            <a:r>
              <a:rPr lang="en-GB" noProof="0" dirty="0" smtClean="0"/>
              <a:t>Conclusions</a:t>
            </a:r>
            <a:endParaRPr lang="en-GB" noProof="0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40096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4</a:t>
            </a:r>
            <a:r>
              <a:rPr lang="en-GB" baseline="30000" noProof="0" dirty="0" smtClean="0"/>
              <a:t>th</a:t>
            </a:r>
            <a:r>
              <a:rPr lang="en-GB" noProof="0" dirty="0" smtClean="0"/>
              <a:t> Party Logistics Optimizer</a:t>
            </a:r>
            <a:endParaRPr lang="en-GB" noProof="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Initial </a:t>
            </a:r>
            <a:r>
              <a:rPr lang="nb-NO" dirty="0" err="1" smtClean="0"/>
              <a:t>solution</a:t>
            </a:r>
            <a:endParaRPr lang="nb-NO" dirty="0" smtClean="0"/>
          </a:p>
          <a:p>
            <a:pPr lvl="1"/>
            <a:r>
              <a:rPr lang="nb-NO" noProof="0" dirty="0" smtClean="0"/>
              <a:t>Not </a:t>
            </a:r>
            <a:r>
              <a:rPr lang="nb-NO" noProof="0" dirty="0" err="1" smtClean="0"/>
              <a:t>transporting</a:t>
            </a:r>
            <a:r>
              <a:rPr lang="nb-NO" noProof="0" dirty="0" smtClean="0"/>
              <a:t> </a:t>
            </a:r>
            <a:r>
              <a:rPr lang="nb-NO" noProof="0" dirty="0" err="1" smtClean="0"/>
              <a:t>anything</a:t>
            </a:r>
            <a:endParaRPr lang="nb-NO" noProof="0" dirty="0" smtClean="0"/>
          </a:p>
          <a:p>
            <a:pPr lvl="1"/>
            <a:r>
              <a:rPr lang="nb-NO" dirty="0" err="1" smtClean="0"/>
              <a:t>Clean</a:t>
            </a:r>
            <a:r>
              <a:rPr lang="nb-NO" dirty="0" smtClean="0"/>
              <a:t> start, let </a:t>
            </a:r>
            <a:r>
              <a:rPr lang="nb-NO" dirty="0" err="1" smtClean="0"/>
              <a:t>heuristics</a:t>
            </a:r>
            <a:r>
              <a:rPr lang="nb-NO" dirty="0" smtClean="0"/>
              <a:t> do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work</a:t>
            </a:r>
            <a:endParaRPr lang="nb-NO" dirty="0" smtClean="0"/>
          </a:p>
          <a:p>
            <a:pPr lvl="1"/>
            <a:r>
              <a:rPr lang="nb-NO" noProof="0" dirty="0" err="1" smtClean="0"/>
              <a:t>Can</a:t>
            </a:r>
            <a:r>
              <a:rPr lang="nb-NO" noProof="0" dirty="0" smtClean="0"/>
              <a:t> be time </a:t>
            </a:r>
            <a:r>
              <a:rPr lang="nb-NO" noProof="0" dirty="0" err="1" smtClean="0"/>
              <a:t>consuming</a:t>
            </a:r>
            <a:r>
              <a:rPr lang="nb-NO" noProof="0" dirty="0" smtClean="0"/>
              <a:t> to </a:t>
            </a:r>
            <a:r>
              <a:rPr lang="nb-NO" noProof="0" dirty="0" err="1" smtClean="0"/>
              <a:t>find</a:t>
            </a:r>
            <a:r>
              <a:rPr lang="nb-NO" noProof="0" dirty="0" smtClean="0"/>
              <a:t> an initial </a:t>
            </a:r>
            <a:r>
              <a:rPr lang="nb-NO" noProof="0" dirty="0" err="1" smtClean="0"/>
              <a:t>solution</a:t>
            </a:r>
            <a:endParaRPr lang="en-GB" noProof="0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352557" y="6381328"/>
            <a:ext cx="879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Motivation → Problem → </a:t>
            </a:r>
            <a:r>
              <a:rPr lang="en-GB" b="1" dirty="0" smtClean="0"/>
              <a:t>4PLO</a:t>
            </a:r>
            <a:r>
              <a:rPr lang="en-GB" dirty="0" smtClean="0"/>
              <a:t> → Experiments → Conclusions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33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4</a:t>
            </a:r>
            <a:r>
              <a:rPr lang="en-GB" baseline="30000" noProof="0" dirty="0" smtClean="0"/>
              <a:t>th</a:t>
            </a:r>
            <a:r>
              <a:rPr lang="en-GB" noProof="0" dirty="0" smtClean="0"/>
              <a:t> Party Logistics Optimizer</a:t>
            </a:r>
            <a:endParaRPr lang="en-GB" noProof="0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352557" y="6381328"/>
            <a:ext cx="879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Motivation → Problem → </a:t>
            </a:r>
            <a:r>
              <a:rPr lang="en-GB" b="1" dirty="0" smtClean="0"/>
              <a:t>4PLO</a:t>
            </a:r>
            <a:r>
              <a:rPr lang="en-GB" dirty="0" smtClean="0"/>
              <a:t> → Experiments → Conclusions</a:t>
            </a:r>
            <a:endParaRPr lang="en-GB" dirty="0"/>
          </a:p>
        </p:txBody>
      </p:sp>
      <p:sp>
        <p:nvSpPr>
          <p:cNvPr id="38" name="TekstSylinder 37"/>
          <p:cNvSpPr txBox="1"/>
          <p:nvPr/>
        </p:nvSpPr>
        <p:spPr>
          <a:xfrm>
            <a:off x="1020842" y="2225290"/>
            <a:ext cx="108012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Generate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b-NO" sz="1200" b="1" dirty="0" smtClean="0">
                <a:solidFill>
                  <a:srgbClr val="FF0000"/>
                </a:solidFill>
              </a:rPr>
              <a:t>initial </a:t>
            </a:r>
            <a:r>
              <a:rPr lang="nb-NO" sz="1200" b="1" dirty="0" err="1" smtClean="0">
                <a:solidFill>
                  <a:srgbClr val="FF0000"/>
                </a:solidFill>
              </a:rPr>
              <a:t>solution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42" name="TekstSylinder 41"/>
          <p:cNvSpPr txBox="1"/>
          <p:nvPr/>
        </p:nvSpPr>
        <p:spPr>
          <a:xfrm>
            <a:off x="2100962" y="3614273"/>
            <a:ext cx="108012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Are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we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stuck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?</a:t>
            </a:r>
            <a:endParaRPr lang="en-GB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3" name="Pil ned 42"/>
          <p:cNvSpPr/>
          <p:nvPr/>
        </p:nvSpPr>
        <p:spPr>
          <a:xfrm rot="5400000">
            <a:off x="1880572" y="3840076"/>
            <a:ext cx="108000" cy="252000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5" name="TekstSylinder 44"/>
          <p:cNvSpPr txBox="1"/>
          <p:nvPr/>
        </p:nvSpPr>
        <p:spPr>
          <a:xfrm>
            <a:off x="681360" y="3521939"/>
            <a:ext cx="108012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Apply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 Wild Escape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Algorithm</a:t>
            </a:r>
            <a:endParaRPr lang="en-GB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6" name="TekstSylinder 45"/>
          <p:cNvSpPr txBox="1"/>
          <p:nvPr/>
        </p:nvSpPr>
        <p:spPr>
          <a:xfrm>
            <a:off x="3317206" y="4535700"/>
            <a:ext cx="1293798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Select a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heuristic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 from pool and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apply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 it to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the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b-NO" sz="1200" b="1" dirty="0" err="1" smtClean="0">
                <a:solidFill>
                  <a:srgbClr val="FF0000"/>
                </a:solidFill>
              </a:rPr>
              <a:t>current</a:t>
            </a:r>
            <a:r>
              <a:rPr lang="nb-NO" sz="1200" b="1" dirty="0" smtClean="0">
                <a:solidFill>
                  <a:srgbClr val="FF0000"/>
                </a:solidFill>
              </a:rPr>
              <a:t> </a:t>
            </a:r>
            <a:r>
              <a:rPr lang="nb-NO" sz="1200" b="1" dirty="0" err="1" smtClean="0">
                <a:solidFill>
                  <a:srgbClr val="FF0000"/>
                </a:solidFill>
              </a:rPr>
              <a:t>solution</a:t>
            </a:r>
            <a:endParaRPr lang="nb-NO" sz="1200" b="1" dirty="0" smtClean="0">
              <a:solidFill>
                <a:srgbClr val="FF0000"/>
              </a:solidFill>
            </a:endParaRPr>
          </a:p>
        </p:txBody>
      </p:sp>
      <p:sp>
        <p:nvSpPr>
          <p:cNvPr id="47" name="Pil høyre 46"/>
          <p:cNvSpPr/>
          <p:nvPr/>
        </p:nvSpPr>
        <p:spPr>
          <a:xfrm>
            <a:off x="1808572" y="3702103"/>
            <a:ext cx="252000" cy="108000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9" name="TekstSylinder 48"/>
          <p:cNvSpPr txBox="1"/>
          <p:nvPr/>
        </p:nvSpPr>
        <p:spPr>
          <a:xfrm>
            <a:off x="5214037" y="2684817"/>
            <a:ext cx="906865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Update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heuristic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selection</a:t>
            </a:r>
            <a:endParaRPr lang="nb-NO" sz="1200" b="1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0" name="TekstSylinder 49"/>
          <p:cNvSpPr txBox="1"/>
          <p:nvPr/>
        </p:nvSpPr>
        <p:spPr>
          <a:xfrm>
            <a:off x="5311909" y="4590122"/>
            <a:ext cx="99922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New global best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solution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51" name="Pil ned 50"/>
          <p:cNvSpPr/>
          <p:nvPr/>
        </p:nvSpPr>
        <p:spPr>
          <a:xfrm>
            <a:off x="5508048" y="5357449"/>
            <a:ext cx="108000" cy="466794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2" name="TekstSylinder 51"/>
          <p:cNvSpPr txBox="1"/>
          <p:nvPr/>
        </p:nvSpPr>
        <p:spPr>
          <a:xfrm>
            <a:off x="5408014" y="5871124"/>
            <a:ext cx="935707" cy="43088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050" b="1" dirty="0" smtClean="0">
                <a:solidFill>
                  <a:schemeClr val="accent3"/>
                </a:solidFill>
              </a:rPr>
              <a:t>Update global best</a:t>
            </a:r>
          </a:p>
        </p:txBody>
      </p:sp>
      <p:sp>
        <p:nvSpPr>
          <p:cNvPr id="53" name="Pil ned 52"/>
          <p:cNvSpPr/>
          <p:nvPr/>
        </p:nvSpPr>
        <p:spPr>
          <a:xfrm rot="10800000">
            <a:off x="6045927" y="5357449"/>
            <a:ext cx="108000" cy="468000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5" name="TekstSylinder 54"/>
          <p:cNvSpPr txBox="1"/>
          <p:nvPr/>
        </p:nvSpPr>
        <p:spPr>
          <a:xfrm>
            <a:off x="6235695" y="3616168"/>
            <a:ext cx="991407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Accept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new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solution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56" name="Pil ned 55"/>
          <p:cNvSpPr/>
          <p:nvPr/>
        </p:nvSpPr>
        <p:spPr>
          <a:xfrm rot="16200000">
            <a:off x="7454570" y="3913979"/>
            <a:ext cx="108000" cy="324000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7" name="TekstSylinder 56"/>
          <p:cNvSpPr txBox="1"/>
          <p:nvPr/>
        </p:nvSpPr>
        <p:spPr>
          <a:xfrm>
            <a:off x="7742936" y="3635077"/>
            <a:ext cx="825735" cy="553998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000" b="1" dirty="0" smtClean="0">
                <a:solidFill>
                  <a:srgbClr val="FF0000"/>
                </a:solidFill>
              </a:rPr>
              <a:t>Update </a:t>
            </a:r>
            <a:r>
              <a:rPr lang="nb-NO" sz="1000" b="1" dirty="0" err="1" smtClean="0">
                <a:solidFill>
                  <a:srgbClr val="FF0000"/>
                </a:solidFill>
              </a:rPr>
              <a:t>current</a:t>
            </a:r>
            <a:r>
              <a:rPr lang="nb-NO" sz="1000" b="1" dirty="0" smtClean="0">
                <a:solidFill>
                  <a:srgbClr val="FF0000"/>
                </a:solidFill>
              </a:rPr>
              <a:t> </a:t>
            </a:r>
            <a:r>
              <a:rPr lang="nb-NO" sz="1000" b="1" dirty="0" err="1" smtClean="0">
                <a:solidFill>
                  <a:srgbClr val="FF0000"/>
                </a:solidFill>
              </a:rPr>
              <a:t>solution</a:t>
            </a:r>
            <a:endParaRPr lang="nb-NO" sz="1000" b="1" dirty="0" smtClean="0">
              <a:solidFill>
                <a:srgbClr val="FF0000"/>
              </a:solidFill>
            </a:endParaRPr>
          </a:p>
        </p:txBody>
      </p:sp>
      <p:sp>
        <p:nvSpPr>
          <p:cNvPr id="58" name="Pil ned 57"/>
          <p:cNvSpPr/>
          <p:nvPr/>
        </p:nvSpPr>
        <p:spPr>
          <a:xfrm rot="5400000">
            <a:off x="7428770" y="3594103"/>
            <a:ext cx="108000" cy="324000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TekstSylinder 60"/>
          <p:cNvSpPr txBox="1"/>
          <p:nvPr/>
        </p:nvSpPr>
        <p:spPr>
          <a:xfrm>
            <a:off x="3459333" y="2726147"/>
            <a:ext cx="928451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Are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we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finished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64" name="TekstSylinder 63"/>
          <p:cNvSpPr txBox="1"/>
          <p:nvPr/>
        </p:nvSpPr>
        <p:spPr>
          <a:xfrm>
            <a:off x="4387784" y="1795944"/>
            <a:ext cx="910783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b="1" dirty="0" smtClean="0">
                <a:solidFill>
                  <a:schemeClr val="accent3"/>
                </a:solidFill>
              </a:rPr>
              <a:t>Return Global best</a:t>
            </a:r>
          </a:p>
        </p:txBody>
      </p:sp>
      <p:sp>
        <p:nvSpPr>
          <p:cNvPr id="3" name="TekstSylinder 2"/>
          <p:cNvSpPr txBox="1"/>
          <p:nvPr/>
        </p:nvSpPr>
        <p:spPr>
          <a:xfrm>
            <a:off x="4102046" y="2407818"/>
            <a:ext cx="435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err="1" smtClean="0"/>
              <a:t>Yes</a:t>
            </a:r>
            <a:endParaRPr lang="en-GB" dirty="0"/>
          </a:p>
        </p:txBody>
      </p:sp>
      <p:sp>
        <p:nvSpPr>
          <p:cNvPr id="31" name="TekstSylinder 30"/>
          <p:cNvSpPr txBox="1"/>
          <p:nvPr/>
        </p:nvSpPr>
        <p:spPr>
          <a:xfrm>
            <a:off x="5595893" y="5421450"/>
            <a:ext cx="435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err="1" smtClean="0"/>
              <a:t>Yes</a:t>
            </a:r>
            <a:endParaRPr lang="en-GB" dirty="0"/>
          </a:p>
        </p:txBody>
      </p:sp>
      <p:sp>
        <p:nvSpPr>
          <p:cNvPr id="32" name="TekstSylinder 31"/>
          <p:cNvSpPr txBox="1"/>
          <p:nvPr/>
        </p:nvSpPr>
        <p:spPr>
          <a:xfrm>
            <a:off x="1713693" y="3979016"/>
            <a:ext cx="435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err="1" smtClean="0"/>
              <a:t>Yes</a:t>
            </a:r>
            <a:endParaRPr lang="en-GB" dirty="0"/>
          </a:p>
        </p:txBody>
      </p:sp>
      <p:sp>
        <p:nvSpPr>
          <p:cNvPr id="33" name="TekstSylinder 32"/>
          <p:cNvSpPr txBox="1"/>
          <p:nvPr/>
        </p:nvSpPr>
        <p:spPr>
          <a:xfrm>
            <a:off x="7283064" y="4160009"/>
            <a:ext cx="435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err="1" smtClean="0"/>
              <a:t>Yes</a:t>
            </a:r>
            <a:endParaRPr lang="en-GB" dirty="0"/>
          </a:p>
        </p:txBody>
      </p:sp>
      <p:sp>
        <p:nvSpPr>
          <p:cNvPr id="7" name="Sirkelformet pil 6"/>
          <p:cNvSpPr/>
          <p:nvPr/>
        </p:nvSpPr>
        <p:spPr>
          <a:xfrm rot="417813" flipH="1">
            <a:off x="2833375" y="2939890"/>
            <a:ext cx="1131646" cy="1201426"/>
          </a:xfrm>
          <a:prstGeom prst="circularArrow">
            <a:avLst>
              <a:gd name="adj1" fmla="val 12500"/>
              <a:gd name="adj2" fmla="val 1066409"/>
              <a:gd name="adj3" fmla="val 20457681"/>
              <a:gd name="adj4" fmla="val 17425967"/>
              <a:gd name="adj5" fmla="val 125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6" name="Sirkelformet pil 35"/>
          <p:cNvSpPr/>
          <p:nvPr/>
        </p:nvSpPr>
        <p:spPr>
          <a:xfrm rot="16551380" flipH="1">
            <a:off x="2550902" y="3603655"/>
            <a:ext cx="1334311" cy="1018156"/>
          </a:xfrm>
          <a:prstGeom prst="circularArrow">
            <a:avLst>
              <a:gd name="adj1" fmla="val 12500"/>
              <a:gd name="adj2" fmla="val 1066409"/>
              <a:gd name="adj3" fmla="val 20457681"/>
              <a:gd name="adj4" fmla="val 17425967"/>
              <a:gd name="adj5" fmla="val 125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7" name="Sirkelformet pil 36"/>
          <p:cNvSpPr/>
          <p:nvPr/>
        </p:nvSpPr>
        <p:spPr>
          <a:xfrm rot="13111704" flipH="1">
            <a:off x="4298516" y="4486939"/>
            <a:ext cx="1097283" cy="1018156"/>
          </a:xfrm>
          <a:prstGeom prst="circularArrow">
            <a:avLst>
              <a:gd name="adj1" fmla="val 12500"/>
              <a:gd name="adj2" fmla="val 1066409"/>
              <a:gd name="adj3" fmla="val 20457681"/>
              <a:gd name="adj4" fmla="val 17425967"/>
              <a:gd name="adj5" fmla="val 12500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9" name="TekstSylinder 38"/>
          <p:cNvSpPr txBox="1"/>
          <p:nvPr/>
        </p:nvSpPr>
        <p:spPr>
          <a:xfrm>
            <a:off x="2510172" y="4353974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smtClean="0"/>
              <a:t>No</a:t>
            </a:r>
            <a:endParaRPr lang="en-GB" dirty="0"/>
          </a:p>
        </p:txBody>
      </p:sp>
      <p:sp>
        <p:nvSpPr>
          <p:cNvPr id="65" name="TekstSylinder 64"/>
          <p:cNvSpPr txBox="1"/>
          <p:nvPr/>
        </p:nvSpPr>
        <p:spPr>
          <a:xfrm>
            <a:off x="2636092" y="3024210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smtClean="0"/>
              <a:t>No</a:t>
            </a:r>
            <a:endParaRPr lang="en-GB" dirty="0"/>
          </a:p>
        </p:txBody>
      </p:sp>
      <p:sp>
        <p:nvSpPr>
          <p:cNvPr id="66" name="Sirkelformet pil 65"/>
          <p:cNvSpPr/>
          <p:nvPr/>
        </p:nvSpPr>
        <p:spPr>
          <a:xfrm rot="10254385" flipH="1">
            <a:off x="5667029" y="3936471"/>
            <a:ext cx="1097283" cy="1018156"/>
          </a:xfrm>
          <a:prstGeom prst="circularArrow">
            <a:avLst>
              <a:gd name="adj1" fmla="val 12500"/>
              <a:gd name="adj2" fmla="val 1066409"/>
              <a:gd name="adj3" fmla="val 20457681"/>
              <a:gd name="adj4" fmla="val 17425967"/>
              <a:gd name="adj5" fmla="val 125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7" name="Sirkelformet pil 66"/>
          <p:cNvSpPr/>
          <p:nvPr/>
        </p:nvSpPr>
        <p:spPr>
          <a:xfrm rot="6267838" flipH="1">
            <a:off x="5566791" y="3062487"/>
            <a:ext cx="1097283" cy="1018156"/>
          </a:xfrm>
          <a:prstGeom prst="circularArrow">
            <a:avLst>
              <a:gd name="adj1" fmla="val 12500"/>
              <a:gd name="adj2" fmla="val 1066409"/>
              <a:gd name="adj3" fmla="val 20457681"/>
              <a:gd name="adj4" fmla="val 17425967"/>
              <a:gd name="adj5" fmla="val 12500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8" name="Sirkelformet pil 67"/>
          <p:cNvSpPr/>
          <p:nvPr/>
        </p:nvSpPr>
        <p:spPr>
          <a:xfrm rot="3247190" flipH="1">
            <a:off x="4325342" y="2703294"/>
            <a:ext cx="1097283" cy="1018156"/>
          </a:xfrm>
          <a:prstGeom prst="circularArrow">
            <a:avLst>
              <a:gd name="adj1" fmla="val 12500"/>
              <a:gd name="adj2" fmla="val 1066409"/>
              <a:gd name="adj3" fmla="val 20457681"/>
              <a:gd name="adj4" fmla="val 18353031"/>
              <a:gd name="adj5" fmla="val 12500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9" name="TekstSylinder 68"/>
          <p:cNvSpPr txBox="1"/>
          <p:nvPr/>
        </p:nvSpPr>
        <p:spPr>
          <a:xfrm>
            <a:off x="6631802" y="4548276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smtClean="0"/>
              <a:t>No</a:t>
            </a:r>
            <a:endParaRPr lang="en-GB" dirty="0"/>
          </a:p>
        </p:txBody>
      </p:sp>
      <p:sp>
        <p:nvSpPr>
          <p:cNvPr id="70" name="Sirkelformet pil 69"/>
          <p:cNvSpPr/>
          <p:nvPr/>
        </p:nvSpPr>
        <p:spPr>
          <a:xfrm rot="4783191" flipH="1" flipV="1">
            <a:off x="3725179" y="2072738"/>
            <a:ext cx="1417674" cy="1281978"/>
          </a:xfrm>
          <a:prstGeom prst="circularArrow">
            <a:avLst>
              <a:gd name="adj1" fmla="val 12500"/>
              <a:gd name="adj2" fmla="val 1066409"/>
              <a:gd name="adj3" fmla="val 20457681"/>
              <a:gd name="adj4" fmla="val 17425967"/>
              <a:gd name="adj5" fmla="val 1250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1" name="Sirkelformet pil 70"/>
          <p:cNvSpPr/>
          <p:nvPr/>
        </p:nvSpPr>
        <p:spPr>
          <a:xfrm rot="18541485" flipH="1">
            <a:off x="1759154" y="1315013"/>
            <a:ext cx="1131646" cy="3418392"/>
          </a:xfrm>
          <a:prstGeom prst="circularArrow">
            <a:avLst>
              <a:gd name="adj1" fmla="val 12500"/>
              <a:gd name="adj2" fmla="val 1085490"/>
              <a:gd name="adj3" fmla="val 20457681"/>
              <a:gd name="adj4" fmla="val 18364128"/>
              <a:gd name="adj5" fmla="val 125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2" name="TekstSylinder 71"/>
          <p:cNvSpPr txBox="1"/>
          <p:nvPr/>
        </p:nvSpPr>
        <p:spPr>
          <a:xfrm>
            <a:off x="845506" y="3066782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smtClean="0"/>
              <a:t>Enter Loop</a:t>
            </a:r>
            <a:endParaRPr lang="en-GB" sz="1200" dirty="0"/>
          </a:p>
        </p:txBody>
      </p:sp>
      <p:sp>
        <p:nvSpPr>
          <p:cNvPr id="73" name="TekstSylinder 72"/>
          <p:cNvSpPr txBox="1"/>
          <p:nvPr/>
        </p:nvSpPr>
        <p:spPr>
          <a:xfrm>
            <a:off x="3468579" y="1948609"/>
            <a:ext cx="548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Exit Loop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464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7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8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1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3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9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0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2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3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5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6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8" dur="indefinit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9" dur="indefinite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1" dur="indefinite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2" dur="indefinite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4" dur="indefinit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5" dur="indefinite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7" dur="indefinit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8" dur="indefinite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0" dur="indefinit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1" dur="indefinite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3" dur="indefinit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4" dur="indefinite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6" dur="indefinit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7" dur="indefinite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2" grpId="0" animBg="1"/>
      <p:bldP spid="43" grpId="0" animBg="1"/>
      <p:bldP spid="45" grpId="0" animBg="1"/>
      <p:bldP spid="47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5" grpId="0" animBg="1"/>
      <p:bldP spid="56" grpId="0" animBg="1"/>
      <p:bldP spid="57" grpId="0" animBg="1"/>
      <p:bldP spid="58" grpId="0" animBg="1"/>
      <p:bldP spid="61" grpId="0" animBg="1"/>
      <p:bldP spid="64" grpId="0" animBg="1"/>
      <p:bldP spid="3" grpId="0"/>
      <p:bldP spid="31" grpId="0"/>
      <p:bldP spid="32" grpId="0"/>
      <p:bldP spid="33" grpId="0"/>
      <p:bldP spid="7" grpId="0" animBg="1"/>
      <p:bldP spid="36" grpId="0" animBg="1"/>
      <p:bldP spid="37" grpId="0" animBg="1"/>
      <p:bldP spid="39" grpId="0"/>
      <p:bldP spid="65" grpId="0"/>
      <p:bldP spid="66" grpId="0" animBg="1"/>
      <p:bldP spid="67" grpId="0" animBg="1"/>
      <p:bldP spid="68" grpId="0" animBg="1"/>
      <p:bldP spid="69" grpId="0"/>
      <p:bldP spid="70" grpId="0" animBg="1"/>
      <p:bldP spid="71" grpId="0" animBg="1"/>
      <p:bldP spid="72" grpId="0"/>
      <p:bldP spid="7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4</a:t>
            </a:r>
            <a:r>
              <a:rPr lang="en-GB" baseline="30000" noProof="0" dirty="0" smtClean="0"/>
              <a:t>th</a:t>
            </a:r>
            <a:r>
              <a:rPr lang="en-GB" noProof="0" dirty="0" smtClean="0"/>
              <a:t> Party Logistics Optimizer</a:t>
            </a:r>
            <a:endParaRPr lang="en-GB" noProof="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noProof="0" dirty="0" err="1" smtClean="0"/>
              <a:t>Heuristics</a:t>
            </a:r>
            <a:endParaRPr lang="nb-NO" noProof="0" dirty="0" smtClean="0"/>
          </a:p>
          <a:p>
            <a:pPr lvl="1"/>
            <a:r>
              <a:rPr lang="nb-NO" dirty="0" err="1" smtClean="0"/>
              <a:t>Swap</a:t>
            </a:r>
            <a:endParaRPr lang="nb-NO" dirty="0" smtClean="0"/>
          </a:p>
          <a:p>
            <a:pPr lvl="1"/>
            <a:r>
              <a:rPr lang="nb-NO" noProof="0" dirty="0" smtClean="0"/>
              <a:t>3-exchange</a:t>
            </a:r>
          </a:p>
          <a:p>
            <a:pPr lvl="1"/>
            <a:r>
              <a:rPr lang="nb-NO" noProof="0" dirty="0" smtClean="0"/>
              <a:t>2-opt</a:t>
            </a:r>
          </a:p>
          <a:p>
            <a:pPr lvl="1"/>
            <a:r>
              <a:rPr lang="nb-NO" dirty="0" smtClean="0"/>
              <a:t>Random </a:t>
            </a:r>
            <a:r>
              <a:rPr lang="nb-NO" dirty="0" err="1" smtClean="0"/>
              <a:t>Fit</a:t>
            </a:r>
            <a:endParaRPr lang="nb-NO" dirty="0" smtClean="0"/>
          </a:p>
          <a:p>
            <a:pPr lvl="1"/>
            <a:r>
              <a:rPr lang="nb-NO" noProof="0" dirty="0" smtClean="0"/>
              <a:t>Clustering</a:t>
            </a:r>
          </a:p>
          <a:p>
            <a:pPr lvl="1"/>
            <a:r>
              <a:rPr lang="nb-NO" noProof="0" dirty="0" err="1" smtClean="0"/>
              <a:t>Greedy</a:t>
            </a:r>
            <a:endParaRPr lang="nb-NO" noProof="0" dirty="0" smtClean="0"/>
          </a:p>
          <a:p>
            <a:pPr lvl="1"/>
            <a:r>
              <a:rPr lang="nb-NO" dirty="0" err="1" smtClean="0"/>
              <a:t>Similar</a:t>
            </a:r>
            <a:r>
              <a:rPr lang="nb-NO" dirty="0" smtClean="0"/>
              <a:t> </a:t>
            </a:r>
            <a:r>
              <a:rPr lang="nb-NO" dirty="0" err="1" smtClean="0"/>
              <a:t>Regret</a:t>
            </a:r>
            <a:endParaRPr lang="en-GB" noProof="0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352557" y="6381328"/>
            <a:ext cx="879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Motivation → Problem → </a:t>
            </a:r>
            <a:r>
              <a:rPr lang="en-GB" b="1" dirty="0" smtClean="0"/>
              <a:t>4PLO</a:t>
            </a:r>
            <a:r>
              <a:rPr lang="en-GB" dirty="0" smtClean="0"/>
              <a:t> → Experiments → Conclusions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64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4</a:t>
            </a:r>
            <a:r>
              <a:rPr lang="en-GB" baseline="30000" noProof="0" dirty="0" smtClean="0"/>
              <a:t>th</a:t>
            </a:r>
            <a:r>
              <a:rPr lang="en-GB" noProof="0" dirty="0" smtClean="0"/>
              <a:t> Party Logistics Optimizer</a:t>
            </a:r>
            <a:endParaRPr lang="en-GB" noProof="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noProof="0" dirty="0" err="1" smtClean="0"/>
              <a:t>Heuristics</a:t>
            </a:r>
            <a:r>
              <a:rPr lang="nb-NO" noProof="0" dirty="0" smtClean="0"/>
              <a:t> – </a:t>
            </a:r>
            <a:r>
              <a:rPr lang="nb-NO" noProof="0" dirty="0" err="1" smtClean="0"/>
              <a:t>Swap</a:t>
            </a:r>
            <a:endParaRPr lang="nb-NO" noProof="0" dirty="0" smtClean="0"/>
          </a:p>
          <a:p>
            <a:pPr lvl="1"/>
            <a:endParaRPr lang="nb-NO" dirty="0" err="1" smtClean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352557" y="6381328"/>
            <a:ext cx="879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Motivation → Problem → </a:t>
            </a:r>
            <a:r>
              <a:rPr lang="en-GB" b="1" dirty="0" smtClean="0"/>
              <a:t>4PLO</a:t>
            </a:r>
            <a:r>
              <a:rPr lang="en-GB" dirty="0" smtClean="0"/>
              <a:t> → Experiments → Conclusions</a:t>
            </a:r>
            <a:endParaRPr lang="en-GB" dirty="0"/>
          </a:p>
        </p:txBody>
      </p:sp>
      <p:sp>
        <p:nvSpPr>
          <p:cNvPr id="7" name="Frihåndsform 6"/>
          <p:cNvSpPr/>
          <p:nvPr/>
        </p:nvSpPr>
        <p:spPr>
          <a:xfrm>
            <a:off x="5967655" y="3223240"/>
            <a:ext cx="274320" cy="27432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400" b="0" i="0" u="none" strike="noStrike" kern="1200" cap="none">
                <a:ln>
                  <a:noFill/>
                </a:ln>
                <a:latin typeface="Liberation Sans" pitchFamily="18"/>
                <a:ea typeface="AR PL SungtiL GB" pitchFamily="2"/>
                <a:cs typeface="Lohit Devanagari" pitchFamily="2"/>
              </a:rPr>
              <a:t>1</a:t>
            </a:r>
            <a:r>
              <a:rPr lang="de-DE" sz="1400" b="0" i="0" u="none" strike="noStrike" kern="1200" cap="none" baseline="-33000">
                <a:ln>
                  <a:noFill/>
                </a:ln>
                <a:latin typeface="Liberation Sans" pitchFamily="18"/>
                <a:ea typeface="AR PL SungtiL GB" pitchFamily="2"/>
                <a:cs typeface="Lohit Devanagari" pitchFamily="2"/>
              </a:rPr>
              <a:t>P</a:t>
            </a:r>
          </a:p>
        </p:txBody>
      </p:sp>
      <p:sp>
        <p:nvSpPr>
          <p:cNvPr id="8" name="Frihåndsform 7"/>
          <p:cNvSpPr/>
          <p:nvPr/>
        </p:nvSpPr>
        <p:spPr>
          <a:xfrm>
            <a:off x="7705015" y="2948920"/>
            <a:ext cx="274320" cy="27432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400" b="0" i="0" u="none" strike="noStrike" kern="1200" cap="none">
                <a:ln>
                  <a:noFill/>
                </a:ln>
                <a:latin typeface="Liberation Sans" pitchFamily="18"/>
                <a:ea typeface="AR PL SungtiL GB" pitchFamily="2"/>
                <a:cs typeface="Lohit Devanagari" pitchFamily="2"/>
              </a:rPr>
              <a:t>1</a:t>
            </a:r>
            <a:r>
              <a:rPr lang="de-DE" sz="1400" b="0" i="0" u="none" strike="noStrike" kern="1200" cap="none" baseline="-33000">
                <a:ln>
                  <a:noFill/>
                </a:ln>
                <a:latin typeface="Liberation Sans" pitchFamily="18"/>
                <a:ea typeface="AR PL SungtiL GB" pitchFamily="2"/>
                <a:cs typeface="Lohit Devanagari" pitchFamily="2"/>
              </a:rPr>
              <a:t>D</a:t>
            </a:r>
          </a:p>
        </p:txBody>
      </p:sp>
      <p:sp>
        <p:nvSpPr>
          <p:cNvPr id="9" name="Frihåndsform 8"/>
          <p:cNvSpPr/>
          <p:nvPr/>
        </p:nvSpPr>
        <p:spPr>
          <a:xfrm>
            <a:off x="6607735" y="4229081"/>
            <a:ext cx="274320" cy="27432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04E4D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400" b="0" i="0" u="none" strike="noStrike" kern="1200" cap="none">
                <a:ln>
                  <a:noFill/>
                </a:ln>
                <a:latin typeface="Liberation Sans" pitchFamily="18"/>
                <a:ea typeface="AR PL SungtiL GB" pitchFamily="2"/>
                <a:cs typeface="Lohit Devanagari" pitchFamily="2"/>
              </a:rPr>
              <a:t>2</a:t>
            </a:r>
            <a:r>
              <a:rPr lang="de-DE" sz="1400" b="0" i="0" u="none" strike="noStrike" kern="1200" cap="none" baseline="-33000">
                <a:ln>
                  <a:noFill/>
                </a:ln>
                <a:latin typeface="Liberation Sans" pitchFamily="18"/>
                <a:ea typeface="AR PL SungtiL GB" pitchFamily="2"/>
                <a:cs typeface="Lohit Devanagari" pitchFamily="2"/>
              </a:rPr>
              <a:t>P</a:t>
            </a:r>
          </a:p>
        </p:txBody>
      </p:sp>
      <p:sp>
        <p:nvSpPr>
          <p:cNvPr id="10" name="Frihåndsform 9"/>
          <p:cNvSpPr/>
          <p:nvPr/>
        </p:nvSpPr>
        <p:spPr>
          <a:xfrm>
            <a:off x="7979335" y="3954761"/>
            <a:ext cx="274320" cy="27432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04E4D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400" b="0" i="0" u="none" strike="noStrike" kern="1200" cap="none">
                <a:ln>
                  <a:noFill/>
                </a:ln>
                <a:latin typeface="Liberation Sans" pitchFamily="18"/>
                <a:ea typeface="AR PL SungtiL GB" pitchFamily="2"/>
                <a:cs typeface="Lohit Devanagari" pitchFamily="2"/>
              </a:rPr>
              <a:t>2</a:t>
            </a:r>
            <a:r>
              <a:rPr lang="de-DE" sz="1400" b="0" i="0" u="none" strike="noStrike" kern="1200" cap="none" baseline="-33000">
                <a:ln>
                  <a:noFill/>
                </a:ln>
                <a:latin typeface="Liberation Sans" pitchFamily="18"/>
                <a:ea typeface="AR PL SungtiL GB" pitchFamily="2"/>
                <a:cs typeface="Lohit Devanagari" pitchFamily="2"/>
              </a:rPr>
              <a:t>D</a:t>
            </a:r>
          </a:p>
        </p:txBody>
      </p:sp>
      <p:sp>
        <p:nvSpPr>
          <p:cNvPr id="11" name="Rett linje 10"/>
          <p:cNvSpPr/>
          <p:nvPr/>
        </p:nvSpPr>
        <p:spPr>
          <a:xfrm>
            <a:off x="6241974" y="3314680"/>
            <a:ext cx="365761" cy="36576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de-DE" sz="1800" b="0" i="0" u="none" strike="noStrike" kern="1200" cap="none">
              <a:ln>
                <a:noFill/>
              </a:ln>
              <a:latin typeface="Liberation Sans" pitchFamily="18"/>
              <a:ea typeface="AR PL SungtiL GB" pitchFamily="2"/>
              <a:cs typeface="Lohit Devanagari" pitchFamily="2"/>
            </a:endParaRPr>
          </a:p>
        </p:txBody>
      </p:sp>
      <p:sp>
        <p:nvSpPr>
          <p:cNvPr id="12" name="Rett linje 11"/>
          <p:cNvSpPr/>
          <p:nvPr/>
        </p:nvSpPr>
        <p:spPr>
          <a:xfrm>
            <a:off x="6699175" y="3863321"/>
            <a:ext cx="91440" cy="36576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de-DE" sz="1800" b="0" i="0" u="none" strike="noStrike" kern="1200" cap="none">
              <a:ln>
                <a:noFill/>
              </a:ln>
              <a:latin typeface="Liberation Sans" pitchFamily="18"/>
              <a:ea typeface="AR PL SungtiL GB" pitchFamily="2"/>
              <a:cs typeface="Lohit Devanagari" pitchFamily="2"/>
            </a:endParaRPr>
          </a:p>
        </p:txBody>
      </p:sp>
      <p:sp>
        <p:nvSpPr>
          <p:cNvPr id="13" name="Rett linje 12"/>
          <p:cNvSpPr/>
          <p:nvPr/>
        </p:nvSpPr>
        <p:spPr>
          <a:xfrm flipV="1">
            <a:off x="6882055" y="4137640"/>
            <a:ext cx="1097280" cy="1828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de-DE" sz="1800" b="0" i="0" u="none" strike="noStrike" kern="1200" cap="none">
              <a:ln>
                <a:noFill/>
              </a:ln>
              <a:latin typeface="Liberation Sans" pitchFamily="18"/>
              <a:ea typeface="AR PL SungtiL GB" pitchFamily="2"/>
              <a:cs typeface="Lohit Devanagari" pitchFamily="2"/>
            </a:endParaRPr>
          </a:p>
        </p:txBody>
      </p:sp>
      <p:sp>
        <p:nvSpPr>
          <p:cNvPr id="14" name="TekstSylinder 13"/>
          <p:cNvSpPr txBox="1"/>
          <p:nvPr/>
        </p:nvSpPr>
        <p:spPr>
          <a:xfrm>
            <a:off x="755576" y="4869160"/>
            <a:ext cx="3291839" cy="1418165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800" b="0" i="0" u="none" strike="noStrike" kern="1200" cap="none" dirty="0" err="1">
                <a:ln>
                  <a:noFill/>
                </a:ln>
                <a:latin typeface="Liberation Sans" pitchFamily="18"/>
                <a:ea typeface="AR PL SungtiL GB" pitchFamily="2"/>
                <a:cs typeface="Lohit Devanagari" pitchFamily="2"/>
              </a:rPr>
              <a:t>Vehicle</a:t>
            </a:r>
            <a:r>
              <a:rPr lang="de-DE" sz="1800" b="0" i="0" u="none" strike="noStrike" kern="1200" cap="none" dirty="0">
                <a:ln>
                  <a:noFill/>
                </a:ln>
                <a:latin typeface="Liberation Sans" pitchFamily="18"/>
                <a:ea typeface="AR PL SungtiL GB" pitchFamily="2"/>
                <a:cs typeface="Lohit Devanagari" pitchFamily="2"/>
              </a:rPr>
              <a:t> </a:t>
            </a:r>
            <a:r>
              <a:rPr lang="de-DE" sz="1800" b="0" i="0" u="none" strike="noStrike" kern="1200" cap="none" dirty="0" err="1">
                <a:ln>
                  <a:noFill/>
                </a:ln>
                <a:latin typeface="Liberation Sans" pitchFamily="18"/>
                <a:ea typeface="AR PL SungtiL GB" pitchFamily="2"/>
                <a:cs typeface="Lohit Devanagari" pitchFamily="2"/>
              </a:rPr>
              <a:t>schedule</a:t>
            </a:r>
            <a:r>
              <a:rPr lang="de-DE" sz="1800" b="0" i="0" u="none" strike="noStrike" kern="1200" cap="none" dirty="0">
                <a:ln>
                  <a:noFill/>
                </a:ln>
                <a:latin typeface="Liberation Sans" pitchFamily="18"/>
                <a:ea typeface="AR PL SungtiL GB" pitchFamily="2"/>
                <a:cs typeface="Lohit Devanagari" pitchFamily="2"/>
              </a:rPr>
              <a:t>: ( 1 </a:t>
            </a:r>
            <a:r>
              <a:rPr lang="de-DE" sz="1800" b="1" i="0" u="none" strike="noStrike" kern="1200" cap="none" dirty="0">
                <a:ln>
                  <a:noFill/>
                </a:ln>
                <a:latin typeface="Liberation Sans" pitchFamily="18"/>
                <a:ea typeface="AR PL SungtiL GB" pitchFamily="2"/>
                <a:cs typeface="Lohit Devanagari" pitchFamily="2"/>
              </a:rPr>
              <a:t>2 3 3 2</a:t>
            </a:r>
            <a:r>
              <a:rPr lang="de-DE" sz="1800" b="0" i="0" u="none" strike="noStrike" kern="1200" cap="none" dirty="0">
                <a:ln>
                  <a:noFill/>
                </a:ln>
                <a:latin typeface="Liberation Sans" pitchFamily="18"/>
                <a:ea typeface="AR PL SungtiL GB" pitchFamily="2"/>
                <a:cs typeface="Lohit Devanagari" pitchFamily="2"/>
              </a:rPr>
              <a:t> 1)												</a:t>
            </a:r>
          </a:p>
        </p:txBody>
      </p:sp>
      <p:sp>
        <p:nvSpPr>
          <p:cNvPr id="15" name="Frihåndsform 14"/>
          <p:cNvSpPr/>
          <p:nvPr/>
        </p:nvSpPr>
        <p:spPr>
          <a:xfrm>
            <a:off x="4413895" y="3497920"/>
            <a:ext cx="1463039" cy="64008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solidFill>
            <a:srgbClr val="DDDDDD"/>
          </a:solidFill>
          <a:ln w="0">
            <a:solidFill>
              <a:srgbClr val="B2B2B2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800" b="0" i="0" u="none" strike="noStrike" kern="1200" cap="none">
                <a:ln>
                  <a:noFill/>
                </a:ln>
                <a:latin typeface="Liberation Sans" pitchFamily="18"/>
                <a:ea typeface="AR PL SungtiL GB" pitchFamily="2"/>
                <a:cs typeface="Lohit Devanagari" pitchFamily="2"/>
              </a:rPr>
              <a:t>Swap</a:t>
            </a:r>
          </a:p>
        </p:txBody>
      </p:sp>
      <p:sp>
        <p:nvSpPr>
          <p:cNvPr id="16" name="Frihåndsform 15"/>
          <p:cNvSpPr/>
          <p:nvPr/>
        </p:nvSpPr>
        <p:spPr>
          <a:xfrm>
            <a:off x="6607735" y="3589001"/>
            <a:ext cx="274320" cy="27432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89C765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400" b="0" i="0" u="none" strike="noStrike" kern="1200" cap="none">
                <a:ln>
                  <a:noFill/>
                </a:ln>
                <a:latin typeface="Liberation Sans" pitchFamily="18"/>
                <a:ea typeface="AR PL SungtiL GB" pitchFamily="2"/>
                <a:cs typeface="Lohit Devanagari" pitchFamily="2"/>
              </a:rPr>
              <a:t>3</a:t>
            </a:r>
            <a:r>
              <a:rPr lang="de-DE" sz="1400" b="0" i="0" u="none" strike="noStrike" kern="1200" cap="none" baseline="-33000">
                <a:ln>
                  <a:noFill/>
                </a:ln>
                <a:latin typeface="Liberation Sans" pitchFamily="18"/>
                <a:ea typeface="AR PL SungtiL GB" pitchFamily="2"/>
                <a:cs typeface="Lohit Devanagari" pitchFamily="2"/>
              </a:rPr>
              <a:t>P</a:t>
            </a:r>
          </a:p>
        </p:txBody>
      </p:sp>
      <p:sp>
        <p:nvSpPr>
          <p:cNvPr id="17" name="Frihåndsform 16"/>
          <p:cNvSpPr/>
          <p:nvPr/>
        </p:nvSpPr>
        <p:spPr>
          <a:xfrm>
            <a:off x="7613575" y="3497560"/>
            <a:ext cx="274320" cy="27432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89C765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400" b="0" i="0" u="none" strike="noStrike" kern="1200" cap="none">
                <a:ln>
                  <a:noFill/>
                </a:ln>
                <a:latin typeface="Liberation Sans" pitchFamily="18"/>
                <a:ea typeface="AR PL SungtiL GB" pitchFamily="2"/>
                <a:cs typeface="Lohit Devanagari" pitchFamily="2"/>
              </a:rPr>
              <a:t>3</a:t>
            </a:r>
            <a:r>
              <a:rPr lang="de-DE" sz="1400" b="0" i="0" u="none" strike="noStrike" kern="1200" cap="none" baseline="-33000">
                <a:ln>
                  <a:noFill/>
                </a:ln>
                <a:latin typeface="Liberation Sans" pitchFamily="18"/>
                <a:ea typeface="AR PL SungtiL GB" pitchFamily="2"/>
                <a:cs typeface="Lohit Devanagari" pitchFamily="2"/>
              </a:rPr>
              <a:t>D</a:t>
            </a:r>
          </a:p>
        </p:txBody>
      </p:sp>
      <p:sp>
        <p:nvSpPr>
          <p:cNvPr id="18" name="Frihåndsform 17"/>
          <p:cNvSpPr/>
          <p:nvPr/>
        </p:nvSpPr>
        <p:spPr>
          <a:xfrm>
            <a:off x="1761415" y="3223240"/>
            <a:ext cx="274320" cy="27432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400" b="0" i="0" u="none" strike="noStrike" kern="1200" cap="none">
                <a:ln>
                  <a:noFill/>
                </a:ln>
                <a:latin typeface="Liberation Sans" pitchFamily="18"/>
                <a:ea typeface="AR PL SungtiL GB" pitchFamily="2"/>
                <a:cs typeface="Lohit Devanagari" pitchFamily="2"/>
              </a:rPr>
              <a:t>1</a:t>
            </a:r>
            <a:r>
              <a:rPr lang="de-DE" sz="1400" b="0" i="0" u="none" strike="noStrike" kern="1200" cap="none" baseline="-33000">
                <a:ln>
                  <a:noFill/>
                </a:ln>
                <a:latin typeface="Liberation Sans" pitchFamily="18"/>
                <a:ea typeface="AR PL SungtiL GB" pitchFamily="2"/>
                <a:cs typeface="Lohit Devanagari" pitchFamily="2"/>
              </a:rPr>
              <a:t>P</a:t>
            </a:r>
          </a:p>
        </p:txBody>
      </p:sp>
      <p:sp>
        <p:nvSpPr>
          <p:cNvPr id="19" name="Frihåndsform 18"/>
          <p:cNvSpPr/>
          <p:nvPr/>
        </p:nvSpPr>
        <p:spPr>
          <a:xfrm>
            <a:off x="3498774" y="2948920"/>
            <a:ext cx="274320" cy="27432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400" b="0" i="0" u="none" strike="noStrike" kern="1200" cap="none">
                <a:ln>
                  <a:noFill/>
                </a:ln>
                <a:latin typeface="Liberation Sans" pitchFamily="18"/>
                <a:ea typeface="AR PL SungtiL GB" pitchFamily="2"/>
                <a:cs typeface="Lohit Devanagari" pitchFamily="2"/>
              </a:rPr>
              <a:t>1</a:t>
            </a:r>
            <a:r>
              <a:rPr lang="de-DE" sz="1400" b="0" i="0" u="none" strike="noStrike" kern="1200" cap="none" baseline="-33000">
                <a:ln>
                  <a:noFill/>
                </a:ln>
                <a:latin typeface="Liberation Sans" pitchFamily="18"/>
                <a:ea typeface="AR PL SungtiL GB" pitchFamily="2"/>
                <a:cs typeface="Lohit Devanagari" pitchFamily="2"/>
              </a:rPr>
              <a:t>D</a:t>
            </a:r>
          </a:p>
        </p:txBody>
      </p:sp>
      <p:sp>
        <p:nvSpPr>
          <p:cNvPr id="20" name="Frihåndsform 19"/>
          <p:cNvSpPr/>
          <p:nvPr/>
        </p:nvSpPr>
        <p:spPr>
          <a:xfrm>
            <a:off x="2401494" y="4229081"/>
            <a:ext cx="274320" cy="27432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04E4D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400" b="0" i="0" u="none" strike="noStrike" kern="1200" cap="none">
                <a:ln>
                  <a:noFill/>
                </a:ln>
                <a:latin typeface="Liberation Sans" pitchFamily="18"/>
                <a:ea typeface="AR PL SungtiL GB" pitchFamily="2"/>
                <a:cs typeface="Lohit Devanagari" pitchFamily="2"/>
              </a:rPr>
              <a:t>2</a:t>
            </a:r>
            <a:r>
              <a:rPr lang="de-DE" sz="1400" b="0" i="0" u="none" strike="noStrike" kern="1200" cap="none" baseline="-33000">
                <a:ln>
                  <a:noFill/>
                </a:ln>
                <a:latin typeface="Liberation Sans" pitchFamily="18"/>
                <a:ea typeface="AR PL SungtiL GB" pitchFamily="2"/>
                <a:cs typeface="Lohit Devanagari" pitchFamily="2"/>
              </a:rPr>
              <a:t>P</a:t>
            </a:r>
          </a:p>
        </p:txBody>
      </p:sp>
      <p:sp>
        <p:nvSpPr>
          <p:cNvPr id="21" name="Frihåndsform 20"/>
          <p:cNvSpPr/>
          <p:nvPr/>
        </p:nvSpPr>
        <p:spPr>
          <a:xfrm>
            <a:off x="3773095" y="3954761"/>
            <a:ext cx="274320" cy="27432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04E4D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400" b="0" i="0" u="none" strike="noStrike" kern="1200" cap="none">
                <a:ln>
                  <a:noFill/>
                </a:ln>
                <a:latin typeface="Liberation Sans" pitchFamily="18"/>
                <a:ea typeface="AR PL SungtiL GB" pitchFamily="2"/>
                <a:cs typeface="Lohit Devanagari" pitchFamily="2"/>
              </a:rPr>
              <a:t>2</a:t>
            </a:r>
            <a:r>
              <a:rPr lang="de-DE" sz="1400" b="0" i="0" u="none" strike="noStrike" kern="1200" cap="none" baseline="-33000">
                <a:ln>
                  <a:noFill/>
                </a:ln>
                <a:latin typeface="Liberation Sans" pitchFamily="18"/>
                <a:ea typeface="AR PL SungtiL GB" pitchFamily="2"/>
                <a:cs typeface="Lohit Devanagari" pitchFamily="2"/>
              </a:rPr>
              <a:t>D</a:t>
            </a:r>
          </a:p>
        </p:txBody>
      </p:sp>
      <p:sp>
        <p:nvSpPr>
          <p:cNvPr id="22" name="Rett linje 21"/>
          <p:cNvSpPr/>
          <p:nvPr/>
        </p:nvSpPr>
        <p:spPr>
          <a:xfrm>
            <a:off x="1962655" y="3479201"/>
            <a:ext cx="475560" cy="82296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de-DE" sz="1800" b="0" i="0" u="none" strike="noStrike" kern="1200" cap="none">
              <a:ln>
                <a:noFill/>
              </a:ln>
              <a:latin typeface="Liberation Sans" pitchFamily="18"/>
              <a:ea typeface="AR PL SungtiL GB" pitchFamily="2"/>
              <a:cs typeface="Lohit Devanagari" pitchFamily="2"/>
            </a:endParaRPr>
          </a:p>
        </p:txBody>
      </p:sp>
      <p:sp>
        <p:nvSpPr>
          <p:cNvPr id="23" name="Rett linje 22"/>
          <p:cNvSpPr/>
          <p:nvPr/>
        </p:nvSpPr>
        <p:spPr>
          <a:xfrm flipV="1">
            <a:off x="2529655" y="3863321"/>
            <a:ext cx="18359" cy="36576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de-DE" sz="1800" b="0" i="0" u="none" strike="noStrike" kern="1200" cap="none">
              <a:ln>
                <a:noFill/>
              </a:ln>
              <a:latin typeface="Liberation Sans" pitchFamily="18"/>
              <a:ea typeface="AR PL SungtiL GB" pitchFamily="2"/>
              <a:cs typeface="Lohit Devanagari" pitchFamily="2"/>
            </a:endParaRPr>
          </a:p>
        </p:txBody>
      </p:sp>
      <p:sp>
        <p:nvSpPr>
          <p:cNvPr id="24" name="Rett linje 23"/>
          <p:cNvSpPr/>
          <p:nvPr/>
        </p:nvSpPr>
        <p:spPr>
          <a:xfrm>
            <a:off x="3590215" y="3771881"/>
            <a:ext cx="200880" cy="2926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de-DE" sz="1800" b="0" i="0" u="none" strike="noStrike" kern="1200" cap="none">
              <a:ln>
                <a:noFill/>
              </a:ln>
              <a:latin typeface="Liberation Sans" pitchFamily="18"/>
              <a:ea typeface="AR PL SungtiL GB" pitchFamily="2"/>
              <a:cs typeface="Lohit Devanagari" pitchFamily="2"/>
            </a:endParaRPr>
          </a:p>
        </p:txBody>
      </p:sp>
      <p:sp>
        <p:nvSpPr>
          <p:cNvPr id="25" name="Frihåndsform 24"/>
          <p:cNvSpPr/>
          <p:nvPr/>
        </p:nvSpPr>
        <p:spPr>
          <a:xfrm>
            <a:off x="2401494" y="3589001"/>
            <a:ext cx="274320" cy="27432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89C765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400" b="0" i="0" u="none" strike="noStrike" kern="1200" cap="none">
                <a:ln>
                  <a:noFill/>
                </a:ln>
                <a:latin typeface="Liberation Sans" pitchFamily="18"/>
                <a:ea typeface="AR PL SungtiL GB" pitchFamily="2"/>
                <a:cs typeface="Lohit Devanagari" pitchFamily="2"/>
              </a:rPr>
              <a:t>3</a:t>
            </a:r>
            <a:r>
              <a:rPr lang="de-DE" sz="1400" b="0" i="0" u="none" strike="noStrike" kern="1200" cap="none" baseline="-33000">
                <a:ln>
                  <a:noFill/>
                </a:ln>
                <a:latin typeface="Liberation Sans" pitchFamily="18"/>
                <a:ea typeface="AR PL SungtiL GB" pitchFamily="2"/>
                <a:cs typeface="Lohit Devanagari" pitchFamily="2"/>
              </a:rPr>
              <a:t>P</a:t>
            </a:r>
          </a:p>
        </p:txBody>
      </p:sp>
      <p:sp>
        <p:nvSpPr>
          <p:cNvPr id="26" name="Frihåndsform 25"/>
          <p:cNvSpPr/>
          <p:nvPr/>
        </p:nvSpPr>
        <p:spPr>
          <a:xfrm>
            <a:off x="3407335" y="3497560"/>
            <a:ext cx="274320" cy="27432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89C765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400" b="0" i="0" u="none" strike="noStrike" kern="1200" cap="none">
                <a:ln>
                  <a:noFill/>
                </a:ln>
                <a:latin typeface="Liberation Sans" pitchFamily="18"/>
                <a:ea typeface="AR PL SungtiL GB" pitchFamily="2"/>
                <a:cs typeface="Lohit Devanagari" pitchFamily="2"/>
              </a:rPr>
              <a:t>3</a:t>
            </a:r>
            <a:r>
              <a:rPr lang="de-DE" sz="1400" b="0" i="0" u="none" strike="noStrike" kern="1200" cap="none" baseline="-33000">
                <a:ln>
                  <a:noFill/>
                </a:ln>
                <a:latin typeface="Liberation Sans" pitchFamily="18"/>
                <a:ea typeface="AR PL SungtiL GB" pitchFamily="2"/>
                <a:cs typeface="Lohit Devanagari" pitchFamily="2"/>
              </a:rPr>
              <a:t>D</a:t>
            </a:r>
          </a:p>
        </p:txBody>
      </p:sp>
      <p:sp>
        <p:nvSpPr>
          <p:cNvPr id="27" name="Rett linje 26"/>
          <p:cNvSpPr/>
          <p:nvPr/>
        </p:nvSpPr>
        <p:spPr>
          <a:xfrm flipH="1" flipV="1">
            <a:off x="3681655" y="3223240"/>
            <a:ext cx="182880" cy="73152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de-DE" sz="1800" b="0" i="0" u="none" strike="noStrike" kern="1200" cap="none">
              <a:ln>
                <a:noFill/>
              </a:ln>
              <a:latin typeface="Liberation Sans" pitchFamily="18"/>
              <a:ea typeface="AR PL SungtiL GB" pitchFamily="2"/>
              <a:cs typeface="Lohit Devanagari" pitchFamily="2"/>
            </a:endParaRPr>
          </a:p>
        </p:txBody>
      </p:sp>
      <p:sp>
        <p:nvSpPr>
          <p:cNvPr id="28" name="Rett linje 27"/>
          <p:cNvSpPr/>
          <p:nvPr/>
        </p:nvSpPr>
        <p:spPr>
          <a:xfrm flipV="1">
            <a:off x="2675815" y="3680440"/>
            <a:ext cx="731520" cy="9144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de-DE" sz="1800" b="0" i="0" u="none" strike="noStrike" kern="1200" cap="none">
              <a:ln>
                <a:noFill/>
              </a:ln>
              <a:latin typeface="Liberation Sans" pitchFamily="18"/>
              <a:ea typeface="AR PL SungtiL GB" pitchFamily="2"/>
              <a:cs typeface="Lohit Devanagari" pitchFamily="2"/>
            </a:endParaRPr>
          </a:p>
        </p:txBody>
      </p:sp>
      <p:sp>
        <p:nvSpPr>
          <p:cNvPr id="29" name="Rett linje 28"/>
          <p:cNvSpPr/>
          <p:nvPr/>
        </p:nvSpPr>
        <p:spPr>
          <a:xfrm flipH="1" flipV="1">
            <a:off x="7856214" y="3717161"/>
            <a:ext cx="164881" cy="27432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de-DE" sz="1800" b="0" i="0" u="none" strike="noStrike" kern="1200" cap="none">
              <a:ln>
                <a:noFill/>
              </a:ln>
              <a:latin typeface="Liberation Sans" pitchFamily="18"/>
              <a:ea typeface="AR PL SungtiL GB" pitchFamily="2"/>
              <a:cs typeface="Lohit Devanagari" pitchFamily="2"/>
            </a:endParaRPr>
          </a:p>
        </p:txBody>
      </p:sp>
      <p:sp>
        <p:nvSpPr>
          <p:cNvPr id="30" name="Rett linje 29"/>
          <p:cNvSpPr/>
          <p:nvPr/>
        </p:nvSpPr>
        <p:spPr>
          <a:xfrm flipV="1">
            <a:off x="7778455" y="3223240"/>
            <a:ext cx="18000" cy="27432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de-DE" sz="1800" b="0" i="0" u="none" strike="noStrike" kern="1200" cap="none">
              <a:ln>
                <a:noFill/>
              </a:ln>
              <a:latin typeface="Liberation Sans" pitchFamily="18"/>
              <a:ea typeface="AR PL SungtiL GB" pitchFamily="2"/>
              <a:cs typeface="Lohit Devanagari" pitchFamily="2"/>
            </a:endParaRPr>
          </a:p>
        </p:txBody>
      </p:sp>
      <p:sp>
        <p:nvSpPr>
          <p:cNvPr id="31" name="TekstSylinder 30"/>
          <p:cNvSpPr txBox="1"/>
          <p:nvPr/>
        </p:nvSpPr>
        <p:spPr>
          <a:xfrm>
            <a:off x="6233131" y="4869160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latin typeface="Liberation Sans" pitchFamily="18"/>
                <a:ea typeface="AR PL SungtiL GB" pitchFamily="2"/>
                <a:cs typeface="Lohit Devanagari" pitchFamily="2"/>
              </a:rPr>
              <a:t>( 1 </a:t>
            </a:r>
            <a:r>
              <a:rPr lang="de-DE" b="1" dirty="0">
                <a:latin typeface="Liberation Sans" pitchFamily="18"/>
                <a:ea typeface="AR PL SungtiL GB" pitchFamily="2"/>
                <a:cs typeface="Lohit Devanagari" pitchFamily="2"/>
              </a:rPr>
              <a:t>3 2 2 3</a:t>
            </a:r>
            <a:r>
              <a:rPr lang="de-DE" dirty="0">
                <a:latin typeface="Liberation Sans" pitchFamily="18"/>
                <a:ea typeface="AR PL SungtiL GB" pitchFamily="2"/>
                <a:cs typeface="Lohit Devanagari" pitchFamily="2"/>
              </a:rPr>
              <a:t> 1 )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279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4</a:t>
            </a:r>
            <a:r>
              <a:rPr lang="en-GB" baseline="30000" noProof="0" dirty="0" smtClean="0"/>
              <a:t>th</a:t>
            </a:r>
            <a:r>
              <a:rPr lang="en-GB" noProof="0" dirty="0" smtClean="0"/>
              <a:t> Party Logistics Optimizer</a:t>
            </a:r>
            <a:endParaRPr lang="en-GB" noProof="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noProof="0" dirty="0" err="1" smtClean="0"/>
              <a:t>Heuristics</a:t>
            </a:r>
            <a:r>
              <a:rPr lang="nb-NO" noProof="0" dirty="0" smtClean="0"/>
              <a:t> – Clustering</a:t>
            </a:r>
          </a:p>
          <a:p>
            <a:pPr lvl="1"/>
            <a:r>
              <a:rPr lang="nb-NO" noProof="0" dirty="0" err="1" smtClean="0"/>
              <a:t>Remove</a:t>
            </a:r>
            <a:r>
              <a:rPr lang="nb-NO" noProof="0" dirty="0" smtClean="0"/>
              <a:t> </a:t>
            </a:r>
            <a:r>
              <a:rPr lang="nb-NO" dirty="0" err="1" smtClean="0"/>
              <a:t>orders</a:t>
            </a:r>
            <a:r>
              <a:rPr lang="nb-NO" dirty="0" smtClean="0"/>
              <a:t> from </a:t>
            </a:r>
            <a:r>
              <a:rPr lang="nb-NO" dirty="0" err="1" smtClean="0"/>
              <a:t>other</a:t>
            </a:r>
            <a:r>
              <a:rPr lang="nb-NO" dirty="0" smtClean="0"/>
              <a:t> </a:t>
            </a:r>
            <a:r>
              <a:rPr lang="nb-NO" dirty="0" err="1" smtClean="0"/>
              <a:t>clusters</a:t>
            </a:r>
            <a:endParaRPr lang="nb-NO" noProof="0" dirty="0" smtClean="0"/>
          </a:p>
          <a:p>
            <a:pPr lvl="1"/>
            <a:r>
              <a:rPr lang="nb-NO" dirty="0" err="1" smtClean="0"/>
              <a:t>Reinsert</a:t>
            </a:r>
            <a:r>
              <a:rPr lang="nb-NO" dirty="0" smtClean="0"/>
              <a:t> </a:t>
            </a:r>
            <a:r>
              <a:rPr lang="nb-NO" dirty="0" err="1" smtClean="0"/>
              <a:t>orders</a:t>
            </a:r>
            <a:r>
              <a:rPr lang="nb-NO" dirty="0" smtClean="0"/>
              <a:t> </a:t>
            </a:r>
            <a:r>
              <a:rPr lang="nb-NO" dirty="0" err="1" smtClean="0"/>
              <a:t>together</a:t>
            </a:r>
            <a:r>
              <a:rPr lang="nb-NO" dirty="0" smtClean="0"/>
              <a:t> in </a:t>
            </a:r>
            <a:r>
              <a:rPr lang="nb-NO" dirty="0" err="1" smtClean="0"/>
              <a:t>the</a:t>
            </a:r>
            <a:r>
              <a:rPr lang="nb-NO" dirty="0" smtClean="0"/>
              <a:t> same </a:t>
            </a:r>
            <a:r>
              <a:rPr lang="nb-NO" dirty="0" err="1" smtClean="0"/>
              <a:t>cluster</a:t>
            </a:r>
            <a:endParaRPr lang="nb-NO" noProof="0" dirty="0" smtClean="0"/>
          </a:p>
          <a:p>
            <a:pPr lvl="1"/>
            <a:endParaRPr lang="nb-NO" dirty="0" err="1" smtClean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352557" y="6381328"/>
            <a:ext cx="879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Motivation → Problem → </a:t>
            </a:r>
            <a:r>
              <a:rPr lang="en-GB" b="1" dirty="0" smtClean="0"/>
              <a:t>4PLO</a:t>
            </a:r>
            <a:r>
              <a:rPr lang="en-GB" dirty="0" smtClean="0"/>
              <a:t> → Experiments → Conclusions</a:t>
            </a:r>
            <a:endParaRPr lang="en-GB" dirty="0"/>
          </a:p>
        </p:txBody>
      </p:sp>
      <p:sp>
        <p:nvSpPr>
          <p:cNvPr id="5" name="Ellipse 4"/>
          <p:cNvSpPr/>
          <p:nvPr/>
        </p:nvSpPr>
        <p:spPr>
          <a:xfrm>
            <a:off x="1404000" y="4077072"/>
            <a:ext cx="1079768" cy="1008112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e 6"/>
          <p:cNvSpPr/>
          <p:nvPr/>
        </p:nvSpPr>
        <p:spPr>
          <a:xfrm>
            <a:off x="3635896" y="3933056"/>
            <a:ext cx="864096" cy="93610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e 7"/>
          <p:cNvSpPr/>
          <p:nvPr/>
        </p:nvSpPr>
        <p:spPr>
          <a:xfrm>
            <a:off x="3059832" y="5301208"/>
            <a:ext cx="792088" cy="686781"/>
          </a:xfrm>
          <a:prstGeom prst="ellipse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e 8"/>
          <p:cNvSpPr/>
          <p:nvPr/>
        </p:nvSpPr>
        <p:spPr>
          <a:xfrm>
            <a:off x="4139952" y="407707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e 9"/>
          <p:cNvSpPr/>
          <p:nvPr/>
        </p:nvSpPr>
        <p:spPr>
          <a:xfrm>
            <a:off x="4292352" y="422947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e 10"/>
          <p:cNvSpPr/>
          <p:nvPr/>
        </p:nvSpPr>
        <p:spPr>
          <a:xfrm>
            <a:off x="4031940" y="4611703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e 11"/>
          <p:cNvSpPr/>
          <p:nvPr/>
        </p:nvSpPr>
        <p:spPr>
          <a:xfrm>
            <a:off x="3851920" y="432910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/>
          <p:cNvSpPr/>
          <p:nvPr/>
        </p:nvSpPr>
        <p:spPr>
          <a:xfrm>
            <a:off x="1763688" y="4229472"/>
            <a:ext cx="72008" cy="7200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/>
          <p:cNvSpPr/>
          <p:nvPr/>
        </p:nvSpPr>
        <p:spPr>
          <a:xfrm>
            <a:off x="2123728" y="4386970"/>
            <a:ext cx="72008" cy="7200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e 14"/>
          <p:cNvSpPr/>
          <p:nvPr/>
        </p:nvSpPr>
        <p:spPr>
          <a:xfrm>
            <a:off x="2221396" y="4692839"/>
            <a:ext cx="72008" cy="7200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Ellipse 15"/>
          <p:cNvSpPr/>
          <p:nvPr/>
        </p:nvSpPr>
        <p:spPr>
          <a:xfrm>
            <a:off x="1451738" y="4539695"/>
            <a:ext cx="72008" cy="7200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llipse 16"/>
          <p:cNvSpPr/>
          <p:nvPr/>
        </p:nvSpPr>
        <p:spPr>
          <a:xfrm>
            <a:off x="1835696" y="4545124"/>
            <a:ext cx="72008" cy="7200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Ellipse 17"/>
          <p:cNvSpPr/>
          <p:nvPr/>
        </p:nvSpPr>
        <p:spPr>
          <a:xfrm>
            <a:off x="3491880" y="5478523"/>
            <a:ext cx="72008" cy="7200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Ellipse 21"/>
          <p:cNvSpPr/>
          <p:nvPr/>
        </p:nvSpPr>
        <p:spPr>
          <a:xfrm>
            <a:off x="3358384" y="5762608"/>
            <a:ext cx="72008" cy="7200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Ellipse 22"/>
          <p:cNvSpPr/>
          <p:nvPr/>
        </p:nvSpPr>
        <p:spPr>
          <a:xfrm>
            <a:off x="1861307" y="4888514"/>
            <a:ext cx="72008" cy="7200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78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2" grpId="0" animBg="1"/>
      <p:bldP spid="2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4</a:t>
            </a:r>
            <a:r>
              <a:rPr lang="en-GB" baseline="30000" noProof="0" dirty="0" smtClean="0"/>
              <a:t>th</a:t>
            </a:r>
            <a:r>
              <a:rPr lang="en-GB" noProof="0" dirty="0" smtClean="0"/>
              <a:t> Party Logistics Optimizer</a:t>
            </a:r>
            <a:endParaRPr lang="en-GB" noProof="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noProof="0" dirty="0" err="1" smtClean="0"/>
              <a:t>Heuristics</a:t>
            </a:r>
            <a:r>
              <a:rPr lang="nb-NO" noProof="0" dirty="0" smtClean="0"/>
              <a:t> – Clustering</a:t>
            </a:r>
          </a:p>
          <a:p>
            <a:pPr lvl="1"/>
            <a:r>
              <a:rPr lang="nb-NO" noProof="0" dirty="0" smtClean="0"/>
              <a:t>Single </a:t>
            </a:r>
            <a:r>
              <a:rPr lang="nb-NO" noProof="0" dirty="0" err="1" smtClean="0"/>
              <a:t>linkage</a:t>
            </a:r>
            <a:r>
              <a:rPr lang="nb-NO" noProof="0" dirty="0" smtClean="0"/>
              <a:t> </a:t>
            </a:r>
            <a:r>
              <a:rPr lang="nb-NO" noProof="0" dirty="0" err="1" smtClean="0"/>
              <a:t>hierachical</a:t>
            </a:r>
            <a:r>
              <a:rPr lang="nb-NO" noProof="0" dirty="0" smtClean="0"/>
              <a:t> </a:t>
            </a:r>
            <a:r>
              <a:rPr lang="nb-NO" noProof="0" dirty="0" err="1" smtClean="0"/>
              <a:t>clustering</a:t>
            </a:r>
            <a:endParaRPr lang="nb-NO" noProof="0" dirty="0" smtClean="0"/>
          </a:p>
          <a:p>
            <a:pPr lvl="1"/>
            <a:r>
              <a:rPr lang="nb-NO" dirty="0" err="1" smtClean="0"/>
              <a:t>Reducing</a:t>
            </a:r>
            <a:r>
              <a:rPr lang="nb-NO" dirty="0" smtClean="0"/>
              <a:t> </a:t>
            </a:r>
            <a:r>
              <a:rPr lang="nb-NO" dirty="0" err="1" smtClean="0"/>
              <a:t>amount</a:t>
            </a:r>
            <a:r>
              <a:rPr lang="nb-NO" dirty="0" smtClean="0"/>
              <a:t> </a:t>
            </a:r>
            <a:r>
              <a:rPr lang="nb-NO" dirty="0" err="1" smtClean="0"/>
              <a:t>of</a:t>
            </a:r>
            <a:r>
              <a:rPr lang="nb-NO" dirty="0" smtClean="0"/>
              <a:t> </a:t>
            </a:r>
            <a:r>
              <a:rPr lang="nb-NO" dirty="0" err="1" smtClean="0"/>
              <a:t>clusters</a:t>
            </a:r>
            <a:r>
              <a:rPr lang="nb-NO" dirty="0" smtClean="0"/>
              <a:t> </a:t>
            </a:r>
            <a:r>
              <a:rPr lang="nb-NO" dirty="0" err="1" smtClean="0"/>
              <a:t>until</a:t>
            </a:r>
            <a:r>
              <a:rPr lang="nb-NO" dirty="0" smtClean="0"/>
              <a:t> </a:t>
            </a:r>
            <a:r>
              <a:rPr lang="nb-NO" dirty="0" err="1" smtClean="0"/>
              <a:t>size</a:t>
            </a:r>
            <a:r>
              <a:rPr lang="nb-NO" dirty="0" smtClean="0"/>
              <a:t> </a:t>
            </a:r>
            <a:r>
              <a:rPr lang="nb-NO" i="1" dirty="0" smtClean="0"/>
              <a:t>k</a:t>
            </a:r>
            <a:endParaRPr lang="nb-NO" i="1" noProof="0" dirty="0" smtClean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352557" y="6381328"/>
            <a:ext cx="879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Motivation → Problem → </a:t>
            </a:r>
            <a:r>
              <a:rPr lang="en-GB" b="1" dirty="0" smtClean="0"/>
              <a:t>4PLO</a:t>
            </a:r>
            <a:r>
              <a:rPr lang="en-GB" dirty="0" smtClean="0"/>
              <a:t> → Experiments → Conclusions</a:t>
            </a:r>
            <a:endParaRPr lang="en-GB" dirty="0"/>
          </a:p>
        </p:txBody>
      </p:sp>
      <p:graphicFrame>
        <p:nvGraphicFramePr>
          <p:cNvPr id="7" name="Tabell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9455205"/>
              </p:ext>
            </p:extLst>
          </p:nvPr>
        </p:nvGraphicFramePr>
        <p:xfrm>
          <a:off x="683568" y="3717032"/>
          <a:ext cx="1679400" cy="1828800"/>
        </p:xfrm>
        <a:graphic>
          <a:graphicData uri="http://schemas.openxmlformats.org/drawingml/2006/table">
            <a:tbl>
              <a:tblPr firstRow="1" bandRow="1"/>
              <a:tblGrid>
                <a:gridCol w="335880"/>
                <a:gridCol w="335880"/>
                <a:gridCol w="335880"/>
                <a:gridCol w="335880"/>
                <a:gridCol w="335880"/>
              </a:tblGrid>
              <a:tr h="349920">
                <a:tc>
                  <a:txBody>
                    <a:bodyPr/>
                    <a:lstStyle/>
                    <a:p>
                      <a:pPr marL="0" marR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de-DE" sz="1800" b="0" i="0" u="none" strike="noStrike" kern="1200" cap="none" dirty="0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AR PL SungtiL GB" pitchFamily="2"/>
                          <a:cs typeface="Lohit Devanagari" pitchFamily="2"/>
                        </a:rPr>
                        <a:t>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AR PL SungtiL GB" pitchFamily="2"/>
                          <a:cs typeface="Lohit Devanagari" pitchFamily="2"/>
                        </a:rPr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AR PL SungtiL GB" pitchFamily="2"/>
                          <a:cs typeface="Lohit Devanagari" pitchFamily="2"/>
                        </a:rPr>
                        <a:t>c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AR PL SungtiL GB" pitchFamily="2"/>
                          <a:cs typeface="Lohit Devanagari" pitchFamily="2"/>
                        </a:rPr>
                        <a:t>d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349920"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AR PL SungtiL GB" pitchFamily="2"/>
                          <a:cs typeface="Lohit Devanagari" pitchFamily="2"/>
                        </a:rPr>
                        <a:t>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AR PL SungtiL GB" pitchFamily="2"/>
                          <a:cs typeface="Lohit Devanagari" pitchFamily="2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AR PL SungtiL GB" pitchFamily="2"/>
                          <a:cs typeface="Lohit Devanagari" pitchFamily="2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AR PL SungtiL GB" pitchFamily="2"/>
                          <a:cs typeface="Lohit Devanagari" pitchFamily="2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AR PL SungtiL GB" pitchFamily="2"/>
                          <a:cs typeface="Lohit Devanagari" pitchFamily="2"/>
                        </a:rPr>
                        <a:t>7</a:t>
                      </a:r>
                    </a:p>
                  </a:txBody>
                  <a:tcPr/>
                </a:tc>
              </a:tr>
              <a:tr h="349920"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AR PL SungtiL GB" pitchFamily="2"/>
                          <a:cs typeface="Lohit Devanagari" pitchFamily="2"/>
                        </a:rPr>
                        <a:t>b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AR PL SungtiL GB" pitchFamily="2"/>
                          <a:cs typeface="Lohit Devanagari" pitchFamily="2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AR PL SungtiL GB" pitchFamily="2"/>
                          <a:cs typeface="Lohit Devanagari" pitchFamily="2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AR PL SungtiL GB" pitchFamily="2"/>
                          <a:cs typeface="Lohit Devanagari" pitchFamily="2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AR PL SungtiL GB" pitchFamily="2"/>
                          <a:cs typeface="Lohit Devanagari" pitchFamily="2"/>
                        </a:rPr>
                        <a:t>5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49920"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AR PL SungtiL GB" pitchFamily="2"/>
                          <a:cs typeface="Lohit Devanagari" pitchFamily="2"/>
                        </a:rPr>
                        <a:t>c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AR PL SungtiL GB" pitchFamily="2"/>
                          <a:cs typeface="Lohit Devanagari" pitchFamily="2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AR PL SungtiL GB" pitchFamily="2"/>
                          <a:cs typeface="Lohit Devanagari" pitchFamily="2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AR PL SungtiL GB" pitchFamily="2"/>
                          <a:cs typeface="Lohit Devanagari" pitchFamily="2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AR PL SungtiL GB" pitchFamily="2"/>
                          <a:cs typeface="Lohit Devanagari" pitchFamily="2"/>
                        </a:rPr>
                        <a:t>9</a:t>
                      </a:r>
                    </a:p>
                  </a:txBody>
                  <a:tcPr/>
                </a:tc>
              </a:tr>
              <a:tr h="349920"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AR PL SungtiL GB" pitchFamily="2"/>
                          <a:cs typeface="Lohit Devanagari" pitchFamily="2"/>
                        </a:rPr>
                        <a:t>d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AR PL SungtiL GB" pitchFamily="2"/>
                          <a:cs typeface="Lohit Devanagari" pitchFamily="2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AR PL SungtiL GB" pitchFamily="2"/>
                          <a:cs typeface="Lohit Devanagari" pitchFamily="2"/>
                        </a:rPr>
                        <a:t>5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AR PL SungtiL GB" pitchFamily="2"/>
                          <a:cs typeface="Lohit Devanagari" pitchFamily="2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AR PL SungtiL GB" pitchFamily="2"/>
                          <a:cs typeface="Lohit Devanagari" pitchFamily="2"/>
                        </a:rPr>
                        <a:t>0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ell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671333"/>
              </p:ext>
            </p:extLst>
          </p:nvPr>
        </p:nvGraphicFramePr>
        <p:xfrm>
          <a:off x="3723768" y="3881552"/>
          <a:ext cx="2046236" cy="1463040"/>
        </p:xfrm>
        <a:graphic>
          <a:graphicData uri="http://schemas.openxmlformats.org/drawingml/2006/table">
            <a:tbl>
              <a:tblPr firstRow="1" bandRow="1"/>
              <a:tblGrid>
                <a:gridCol w="511559"/>
                <a:gridCol w="511559"/>
                <a:gridCol w="511559"/>
                <a:gridCol w="511559"/>
              </a:tblGrid>
              <a:tr h="359640">
                <a:tc>
                  <a:txBody>
                    <a:bodyPr/>
                    <a:lstStyle/>
                    <a:p>
                      <a:pPr marL="0" marR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de-DE" sz="1800" b="0" i="0" u="none" strike="noStrike" kern="1200" cap="none" dirty="0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AR PL SungtiL GB" pitchFamily="2"/>
                          <a:cs typeface="Lohit Devanagari" pitchFamily="2"/>
                        </a:rPr>
                        <a:t>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800" b="0" i="0" u="none" strike="noStrike" kern="1200" cap="none" dirty="0" err="1">
                          <a:ln>
                            <a:noFill/>
                          </a:ln>
                          <a:latin typeface="Liberation Sans" pitchFamily="18"/>
                          <a:ea typeface="AR PL SungtiL GB" pitchFamily="2"/>
                          <a:cs typeface="Lohit Devanagari" pitchFamily="2"/>
                        </a:rPr>
                        <a:t>b,d</a:t>
                      </a:r>
                      <a:endParaRPr lang="de-DE" sz="1800" b="0" i="0" u="none" strike="noStrike" kern="1200" cap="none" dirty="0">
                        <a:ln>
                          <a:noFill/>
                        </a:ln>
                        <a:latin typeface="Liberation Sans" pitchFamily="18"/>
                        <a:ea typeface="AR PL SungtiL GB" pitchFamily="2"/>
                        <a:cs typeface="Lohit Devanagari" pitchFamily="2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AR PL SungtiL GB" pitchFamily="2"/>
                          <a:cs typeface="Lohit Devanagari" pitchFamily="2"/>
                        </a:rPr>
                        <a:t>c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359640"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AR PL SungtiL GB" pitchFamily="2"/>
                          <a:cs typeface="Lohit Devanagari" pitchFamily="2"/>
                        </a:rPr>
                        <a:t>a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AR PL SungtiL GB" pitchFamily="2"/>
                          <a:cs typeface="Lohit Devanagari" pitchFamily="2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AR PL SungtiL GB" pitchFamily="2"/>
                          <a:cs typeface="Lohit Devanagari" pitchFamily="2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AR PL SungtiL GB" pitchFamily="2"/>
                          <a:cs typeface="Lohit Devanagari" pitchFamily="2"/>
                        </a:rPr>
                        <a:t>6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59640"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800" b="0" i="0" u="none" strike="noStrike" kern="1200" cap="none" dirty="0" err="1">
                          <a:ln>
                            <a:noFill/>
                          </a:ln>
                          <a:latin typeface="Liberation Sans" pitchFamily="18"/>
                          <a:ea typeface="AR PL SungtiL GB" pitchFamily="2"/>
                          <a:cs typeface="Lohit Devanagari" pitchFamily="2"/>
                        </a:rPr>
                        <a:t>b,d</a:t>
                      </a:r>
                      <a:endParaRPr lang="de-DE" sz="1800" b="0" i="0" u="none" strike="noStrike" kern="1200" cap="none" dirty="0">
                        <a:ln>
                          <a:noFill/>
                        </a:ln>
                        <a:latin typeface="Liberation Sans" pitchFamily="18"/>
                        <a:ea typeface="AR PL SungtiL GB" pitchFamily="2"/>
                        <a:cs typeface="Lohit Devanagari" pitchFamily="2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AR PL SungtiL GB" pitchFamily="2"/>
                          <a:cs typeface="Lohit Devanagari" pitchFamily="2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AR PL SungtiL GB" pitchFamily="2"/>
                          <a:cs typeface="Lohit Devanagari" pitchFamily="2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AR PL SungtiL GB" pitchFamily="2"/>
                          <a:cs typeface="Lohit Devanagari" pitchFamily="2"/>
                        </a:rPr>
                        <a:t>8</a:t>
                      </a:r>
                    </a:p>
                  </a:txBody>
                  <a:tcPr/>
                </a:tc>
              </a:tr>
              <a:tr h="360359"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AR PL SungtiL GB" pitchFamily="2"/>
                          <a:cs typeface="Lohit Devanagari" pitchFamily="2"/>
                        </a:rPr>
                        <a:t>c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AR PL SungtiL GB" pitchFamily="2"/>
                          <a:cs typeface="Lohit Devanagari" pitchFamily="2"/>
                        </a:rPr>
                        <a:t>6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AR PL SungtiL GB" pitchFamily="2"/>
                          <a:cs typeface="Lohit Devanagari" pitchFamily="2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AR PL SungtiL GB" pitchFamily="2"/>
                          <a:cs typeface="Lohit Devanagari" pitchFamily="2"/>
                        </a:rPr>
                        <a:t>0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ell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839103"/>
              </p:ext>
            </p:extLst>
          </p:nvPr>
        </p:nvGraphicFramePr>
        <p:xfrm>
          <a:off x="7091208" y="4068751"/>
          <a:ext cx="1535760" cy="1097280"/>
        </p:xfrm>
        <a:graphic>
          <a:graphicData uri="http://schemas.openxmlformats.org/drawingml/2006/table">
            <a:tbl>
              <a:tblPr firstRow="1" bandRow="1"/>
              <a:tblGrid>
                <a:gridCol w="511920"/>
                <a:gridCol w="511920"/>
                <a:gridCol w="511920"/>
              </a:tblGrid>
              <a:tr h="359640">
                <a:tc>
                  <a:txBody>
                    <a:bodyPr/>
                    <a:lstStyle/>
                    <a:p>
                      <a:pPr marL="0" marR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de-DE" sz="1800" b="0" i="0" u="none" strike="noStrike" kern="1200" cap="none" dirty="0">
                        <a:ln>
                          <a:noFill/>
                        </a:ln>
                        <a:latin typeface="Liberation Sans" pitchFamily="18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800" b="0" i="0" u="none" strike="noStrike" kern="1200" cap="none" dirty="0" err="1">
                          <a:ln>
                            <a:noFill/>
                          </a:ln>
                          <a:latin typeface="Liberation Sans" pitchFamily="18"/>
                          <a:ea typeface="AR PL SungtiL GB" pitchFamily="2"/>
                          <a:cs typeface="Lohit Devanagari" pitchFamily="2"/>
                        </a:rPr>
                        <a:t>a,c</a:t>
                      </a:r>
                      <a:endParaRPr lang="de-DE" sz="1800" b="0" i="0" u="none" strike="noStrike" kern="1200" cap="none" dirty="0">
                        <a:ln>
                          <a:noFill/>
                        </a:ln>
                        <a:latin typeface="Liberation Sans" pitchFamily="18"/>
                        <a:ea typeface="AR PL SungtiL GB" pitchFamily="2"/>
                        <a:cs typeface="Lohit Devanagari" pitchFamily="2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800" b="0" i="0" u="none" strike="noStrike" kern="1200" cap="none" dirty="0" err="1">
                          <a:ln>
                            <a:noFill/>
                          </a:ln>
                          <a:latin typeface="Liberation Sans" pitchFamily="18"/>
                          <a:ea typeface="AR PL SungtiL GB" pitchFamily="2"/>
                          <a:cs typeface="Lohit Devanagari" pitchFamily="2"/>
                        </a:rPr>
                        <a:t>b,d</a:t>
                      </a:r>
                      <a:endParaRPr lang="de-DE" sz="1800" b="0" i="0" u="none" strike="noStrike" kern="1200" cap="none" dirty="0">
                        <a:ln>
                          <a:noFill/>
                        </a:ln>
                        <a:latin typeface="Liberation Sans" pitchFamily="18"/>
                        <a:ea typeface="AR PL SungtiL GB" pitchFamily="2"/>
                        <a:cs typeface="Lohit Devanagari" pitchFamily="2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359640"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AR PL SungtiL GB" pitchFamily="2"/>
                          <a:cs typeface="Lohit Devanagari" pitchFamily="2"/>
                        </a:rPr>
                        <a:t>a,c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AR PL SungtiL GB" pitchFamily="2"/>
                          <a:cs typeface="Lohit Devanagari" pitchFamily="2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AR PL SungtiL GB" pitchFamily="2"/>
                          <a:cs typeface="Lohit Devanagari" pitchFamily="2"/>
                        </a:rPr>
                        <a:t>7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59640"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800" b="0" i="0" u="none" strike="noStrike" kern="1200" cap="none" dirty="0" err="1">
                          <a:ln>
                            <a:noFill/>
                          </a:ln>
                          <a:latin typeface="Liberation Sans" pitchFamily="18"/>
                          <a:ea typeface="AR PL SungtiL GB" pitchFamily="2"/>
                          <a:cs typeface="Lohit Devanagari" pitchFamily="2"/>
                        </a:rPr>
                        <a:t>b,d</a:t>
                      </a:r>
                      <a:endParaRPr lang="de-DE" sz="1800" b="0" i="0" u="none" strike="noStrike" kern="1200" cap="none" dirty="0">
                        <a:ln>
                          <a:noFill/>
                        </a:ln>
                        <a:latin typeface="Liberation Sans" pitchFamily="18"/>
                        <a:ea typeface="AR PL SungtiL GB" pitchFamily="2"/>
                        <a:cs typeface="Lohit Devanagari" pitchFamily="2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800" b="0" i="0" u="none" strike="noStrike" kern="1200" cap="none" dirty="0">
                          <a:ln>
                            <a:noFill/>
                          </a:ln>
                          <a:latin typeface="Liberation Sans" pitchFamily="18"/>
                          <a:ea typeface="AR PL SungtiL GB" pitchFamily="2"/>
                          <a:cs typeface="Lohit Devanagari" pitchFamily="2"/>
                        </a:rPr>
                        <a:t>7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de-DE" sz="1800" b="0" i="0" u="none" strike="noStrike" kern="1200" cap="none">
                          <a:ln>
                            <a:noFill/>
                          </a:ln>
                          <a:latin typeface="Liberation Sans" pitchFamily="18"/>
                          <a:ea typeface="AR PL SungtiL GB" pitchFamily="2"/>
                          <a:cs typeface="Lohit Devanagari" pitchFamily="2"/>
                        </a:rPr>
                        <a:t>0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Frihåndsform 9"/>
          <p:cNvSpPr/>
          <p:nvPr/>
        </p:nvSpPr>
        <p:spPr>
          <a:xfrm>
            <a:off x="2569607" y="4314991"/>
            <a:ext cx="822960" cy="64008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de-DE" sz="1800" b="0" i="0" u="none" strike="noStrike" kern="1200" cap="none">
              <a:ln>
                <a:noFill/>
              </a:ln>
              <a:latin typeface="Liberation Sans" pitchFamily="18"/>
              <a:ea typeface="AR PL SungtiL GB" pitchFamily="2"/>
              <a:cs typeface="Lohit Devanagari" pitchFamily="2"/>
            </a:endParaRPr>
          </a:p>
        </p:txBody>
      </p:sp>
      <p:sp>
        <p:nvSpPr>
          <p:cNvPr id="11" name="Frihåndsform 10"/>
          <p:cNvSpPr/>
          <p:nvPr/>
        </p:nvSpPr>
        <p:spPr>
          <a:xfrm>
            <a:off x="6044328" y="4314991"/>
            <a:ext cx="822960" cy="64008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10"/>
              <a:gd name="f12" fmla="val f9"/>
              <a:gd name="f13" fmla="+- 21600 0 f10"/>
              <a:gd name="f14" fmla="*/ f9 f7 1"/>
              <a:gd name="f15" fmla="*/ f10 f8 1"/>
              <a:gd name="f16" fmla="*/ 0 f7 1"/>
              <a:gd name="f17" fmla="+- 21600 0 f12"/>
              <a:gd name="f18" fmla="*/ f13 f8 1"/>
              <a:gd name="f19" fmla="*/ f11 f8 1"/>
              <a:gd name="f20" fmla="*/ f17 f11 1"/>
              <a:gd name="f21" fmla="*/ f20 1 10800"/>
              <a:gd name="f22" fmla="+- f12 f21 0"/>
              <a:gd name="f23" fmla="*/ f22 f7 1"/>
            </a:gdLst>
            <a:ahLst>
              <a:ahXY gdRefX="f0" minX="f4" maxX="f5" gdRefY="f1" minY="f4" maxY="f6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6" t="f19" r="f23" b="f18"/>
            <a:pathLst>
              <a:path w="21600" h="21600">
                <a:moveTo>
                  <a:pt x="f4" y="f11"/>
                </a:moveTo>
                <a:lnTo>
                  <a:pt x="f12" y="f11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3"/>
                </a:lnTo>
                <a:lnTo>
                  <a:pt x="f4" y="f13"/>
                </a:lnTo>
                <a:close/>
              </a:path>
            </a:pathLst>
          </a:cu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de-DE" sz="1800" b="0" i="0" u="none" strike="noStrike" kern="1200" cap="none">
              <a:ln>
                <a:noFill/>
              </a:ln>
              <a:latin typeface="Liberation Sans" pitchFamily="18"/>
              <a:ea typeface="AR PL SungtiL GB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68933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4</a:t>
            </a:r>
            <a:r>
              <a:rPr lang="en-GB" baseline="30000" noProof="0" dirty="0" smtClean="0"/>
              <a:t>th</a:t>
            </a:r>
            <a:r>
              <a:rPr lang="en-GB" noProof="0" dirty="0" smtClean="0"/>
              <a:t> Party Logistics Optimizer</a:t>
            </a:r>
            <a:endParaRPr lang="en-GB" noProof="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noProof="0" dirty="0" err="1" smtClean="0"/>
              <a:t>Heuristics</a:t>
            </a:r>
            <a:r>
              <a:rPr lang="nb-NO" noProof="0" dirty="0" smtClean="0"/>
              <a:t> – Clustering</a:t>
            </a:r>
          </a:p>
          <a:p>
            <a:pPr lvl="1"/>
            <a:r>
              <a:rPr lang="nb-NO" dirty="0" err="1" smtClean="0"/>
              <a:t>Silhuette</a:t>
            </a:r>
            <a:r>
              <a:rPr lang="nb-NO" dirty="0" smtClean="0"/>
              <a:t> </a:t>
            </a:r>
            <a:r>
              <a:rPr lang="nb-NO" dirty="0" err="1" smtClean="0"/>
              <a:t>Coefficient</a:t>
            </a:r>
            <a:r>
              <a:rPr lang="nb-NO" dirty="0" smtClean="0"/>
              <a:t>, </a:t>
            </a:r>
            <a:r>
              <a:rPr lang="nb-NO" dirty="0" err="1" smtClean="0"/>
              <a:t>determining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value</a:t>
            </a:r>
            <a:r>
              <a:rPr lang="nb-NO" dirty="0" smtClean="0"/>
              <a:t> </a:t>
            </a:r>
            <a:r>
              <a:rPr lang="nb-NO" dirty="0" err="1" smtClean="0"/>
              <a:t>of</a:t>
            </a:r>
            <a:r>
              <a:rPr lang="nb-NO" dirty="0" smtClean="0"/>
              <a:t> </a:t>
            </a:r>
            <a:r>
              <a:rPr lang="nb-NO" dirty="0" err="1" smtClean="0"/>
              <a:t>cluster</a:t>
            </a:r>
            <a:r>
              <a:rPr lang="nb-NO" dirty="0" smtClean="0"/>
              <a:t> </a:t>
            </a:r>
            <a:r>
              <a:rPr lang="nb-NO" dirty="0" err="1" smtClean="0"/>
              <a:t>size</a:t>
            </a:r>
            <a:r>
              <a:rPr lang="nb-NO" dirty="0" smtClean="0"/>
              <a:t> </a:t>
            </a:r>
            <a:r>
              <a:rPr lang="nb-NO" i="1" dirty="0" smtClean="0"/>
              <a:t>k</a:t>
            </a:r>
            <a:endParaRPr lang="nb-NO" i="1" dirty="0"/>
          </a:p>
          <a:p>
            <a:pPr marL="457200" lvl="1" indent="0">
              <a:buNone/>
            </a:pPr>
            <a:endParaRPr lang="nb-NO" noProof="0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nb-NO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nb-NO" noProof="0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nb-NO" noProof="0" dirty="0" err="1" smtClean="0">
                <a:solidFill>
                  <a:schemeClr val="accent1"/>
                </a:solidFill>
              </a:rPr>
              <a:t>Cohesion</a:t>
            </a:r>
            <a:r>
              <a:rPr lang="nb-NO" noProof="0" dirty="0" smtClean="0"/>
              <a:t>	</a:t>
            </a:r>
            <a:r>
              <a:rPr lang="nb-NO" noProof="0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Separation</a:t>
            </a:r>
            <a:endParaRPr lang="nb-NO" noProof="0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457200" lvl="1" indent="0">
              <a:buNone/>
            </a:pPr>
            <a:endParaRPr lang="nb-NO" dirty="0"/>
          </a:p>
          <a:p>
            <a:pPr marL="457200" lvl="1" indent="0">
              <a:buNone/>
            </a:pPr>
            <a:endParaRPr lang="nb-NO" noProof="0" dirty="0" smtClean="0"/>
          </a:p>
          <a:p>
            <a:pPr marL="457200" lvl="1" indent="0">
              <a:buNone/>
            </a:pPr>
            <a:endParaRPr lang="nb-NO" dirty="0"/>
          </a:p>
          <a:p>
            <a:pPr marL="457200" lvl="1" indent="0">
              <a:buNone/>
            </a:pPr>
            <a:endParaRPr lang="nb-NO" noProof="0" dirty="0" smtClean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352557" y="6381328"/>
            <a:ext cx="879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Motivation → Problem → </a:t>
            </a:r>
            <a:r>
              <a:rPr lang="en-GB" b="1" dirty="0" smtClean="0"/>
              <a:t>4PLO</a:t>
            </a:r>
            <a:r>
              <a:rPr lang="en-GB" dirty="0" smtClean="0"/>
              <a:t> → Experiments → Conclusions</a:t>
            </a:r>
            <a:endParaRPr lang="en-GB" dirty="0"/>
          </a:p>
        </p:txBody>
      </p:sp>
      <p:sp>
        <p:nvSpPr>
          <p:cNvPr id="9" name="Frihåndsform 8"/>
          <p:cNvSpPr/>
          <p:nvPr/>
        </p:nvSpPr>
        <p:spPr>
          <a:xfrm>
            <a:off x="2169415" y="3645914"/>
            <a:ext cx="90720" cy="910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2600">
            <a:solidFill>
              <a:srgbClr val="3465A4"/>
            </a:solidFill>
            <a:prstDash val="solid"/>
          </a:ln>
        </p:spPr>
        <p:txBody>
          <a:bodyPr wrap="none" lIns="96120" tIns="51120" rIns="96120" bIns="5112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de-DE" sz="1800" b="0" i="0" u="none" strike="noStrike" kern="1200" cap="none">
              <a:ln>
                <a:noFill/>
              </a:ln>
              <a:latin typeface="Liberation Sans" pitchFamily="18"/>
              <a:ea typeface="AR PL SungtiL GB" pitchFamily="2"/>
              <a:cs typeface="Lohit Devanagari" pitchFamily="2"/>
            </a:endParaRPr>
          </a:p>
        </p:txBody>
      </p:sp>
      <p:sp>
        <p:nvSpPr>
          <p:cNvPr id="10" name="Frihåndsform 9"/>
          <p:cNvSpPr/>
          <p:nvPr/>
        </p:nvSpPr>
        <p:spPr>
          <a:xfrm>
            <a:off x="2078696" y="4011674"/>
            <a:ext cx="90720" cy="910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2600">
            <a:solidFill>
              <a:srgbClr val="3465A4"/>
            </a:solidFill>
            <a:prstDash val="solid"/>
          </a:ln>
        </p:spPr>
        <p:txBody>
          <a:bodyPr wrap="none" lIns="96120" tIns="51120" rIns="96120" bIns="5112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de-DE" sz="1800" b="0" i="0" u="none" strike="noStrike" kern="1200" cap="none">
              <a:ln>
                <a:noFill/>
              </a:ln>
              <a:latin typeface="Liberation Sans" pitchFamily="18"/>
              <a:ea typeface="AR PL SungtiL GB" pitchFamily="2"/>
              <a:cs typeface="Lohit Devanagari" pitchFamily="2"/>
            </a:endParaRPr>
          </a:p>
        </p:txBody>
      </p:sp>
      <p:sp>
        <p:nvSpPr>
          <p:cNvPr id="11" name="Frihåndsform 10"/>
          <p:cNvSpPr/>
          <p:nvPr/>
        </p:nvSpPr>
        <p:spPr>
          <a:xfrm>
            <a:off x="2718056" y="4103115"/>
            <a:ext cx="90720" cy="910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2600">
            <a:solidFill>
              <a:srgbClr val="3465A4"/>
            </a:solidFill>
            <a:prstDash val="solid"/>
          </a:ln>
        </p:spPr>
        <p:txBody>
          <a:bodyPr wrap="none" lIns="96120" tIns="51120" rIns="96120" bIns="5112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de-DE" sz="1800" b="0" i="0" u="none" strike="noStrike" kern="1200" cap="none">
              <a:ln>
                <a:noFill/>
              </a:ln>
              <a:latin typeface="Liberation Sans" pitchFamily="18"/>
              <a:ea typeface="AR PL SungtiL GB" pitchFamily="2"/>
              <a:cs typeface="Lohit Devanagari" pitchFamily="2"/>
            </a:endParaRPr>
          </a:p>
        </p:txBody>
      </p:sp>
      <p:sp>
        <p:nvSpPr>
          <p:cNvPr id="12" name="Frihåndsform 11"/>
          <p:cNvSpPr/>
          <p:nvPr/>
        </p:nvSpPr>
        <p:spPr>
          <a:xfrm>
            <a:off x="1835696" y="3448275"/>
            <a:ext cx="1334880" cy="100620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709" h="2796">
                <a:moveTo>
                  <a:pt x="1143" y="43"/>
                </a:moveTo>
                <a:cubicBezTo>
                  <a:pt x="859" y="140"/>
                  <a:pt x="662" y="379"/>
                  <a:pt x="455" y="581"/>
                </a:cubicBezTo>
                <a:cubicBezTo>
                  <a:pt x="234" y="797"/>
                  <a:pt x="87" y="1082"/>
                  <a:pt x="46" y="1377"/>
                </a:cubicBezTo>
                <a:cubicBezTo>
                  <a:pt x="14" y="1607"/>
                  <a:pt x="-74" y="1837"/>
                  <a:pt x="132" y="2043"/>
                </a:cubicBezTo>
                <a:cubicBezTo>
                  <a:pt x="399" y="2310"/>
                  <a:pt x="786" y="2370"/>
                  <a:pt x="1122" y="2474"/>
                </a:cubicBezTo>
                <a:cubicBezTo>
                  <a:pt x="1390" y="2556"/>
                  <a:pt x="1665" y="2621"/>
                  <a:pt x="1939" y="2689"/>
                </a:cubicBezTo>
                <a:cubicBezTo>
                  <a:pt x="2202" y="2754"/>
                  <a:pt x="2518" y="2881"/>
                  <a:pt x="2778" y="2710"/>
                </a:cubicBezTo>
                <a:cubicBezTo>
                  <a:pt x="2991" y="2569"/>
                  <a:pt x="3264" y="2600"/>
                  <a:pt x="3445" y="2366"/>
                </a:cubicBezTo>
                <a:cubicBezTo>
                  <a:pt x="3725" y="2004"/>
                  <a:pt x="3624" y="1581"/>
                  <a:pt x="3681" y="1183"/>
                </a:cubicBezTo>
                <a:cubicBezTo>
                  <a:pt x="3719" y="925"/>
                  <a:pt x="3748" y="618"/>
                  <a:pt x="3552" y="409"/>
                </a:cubicBezTo>
                <a:cubicBezTo>
                  <a:pt x="3369" y="214"/>
                  <a:pt x="3114" y="77"/>
                  <a:pt x="2842" y="43"/>
                </a:cubicBezTo>
                <a:cubicBezTo>
                  <a:pt x="2598" y="12"/>
                  <a:pt x="2353" y="46"/>
                  <a:pt x="2111" y="0"/>
                </a:cubicBezTo>
                <a:lnTo>
                  <a:pt x="1874" y="0"/>
                </a:lnTo>
                <a:lnTo>
                  <a:pt x="1638" y="0"/>
                </a:lnTo>
                <a:lnTo>
                  <a:pt x="1595" y="0"/>
                </a:lnTo>
                <a:close/>
              </a:path>
            </a:pathLst>
          </a:custGeom>
          <a:solidFill>
            <a:srgbClr val="729FCF">
              <a:alpha val="0"/>
            </a:srgbClr>
          </a:solidFill>
          <a:ln w="12600">
            <a:solidFill>
              <a:srgbClr val="3465A4"/>
            </a:solidFill>
            <a:prstDash val="solid"/>
          </a:ln>
        </p:spPr>
        <p:txBody>
          <a:bodyPr wrap="none" lIns="96120" tIns="51120" rIns="96120" bIns="51120" anchor="t" anchorCtr="0" compatLnSpc="0"/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800" b="0" i="0" u="none" strike="noStrike" kern="1200" cap="none" dirty="0">
                <a:ln>
                  <a:noFill/>
                </a:ln>
                <a:latin typeface="Liberation Sans" pitchFamily="18"/>
                <a:ea typeface="AR PL SungtiL GB" pitchFamily="2"/>
                <a:cs typeface="Lohit Devanagari" pitchFamily="2"/>
              </a:rPr>
              <a:t>	</a:t>
            </a:r>
            <a:endParaRPr lang="de-DE" sz="900" b="0" i="0" u="none" strike="noStrike" kern="1200" cap="none" baseline="-33000" dirty="0">
              <a:ln>
                <a:noFill/>
              </a:ln>
              <a:latin typeface="Liberation Sans" pitchFamily="18"/>
              <a:ea typeface="AR PL SungtiL GB" pitchFamily="2"/>
              <a:cs typeface="Lohit Devanagari" pitchFamily="2"/>
            </a:endParaRPr>
          </a:p>
        </p:txBody>
      </p:sp>
      <p:sp>
        <p:nvSpPr>
          <p:cNvPr id="13" name="Frihåndsform 12"/>
          <p:cNvSpPr/>
          <p:nvPr/>
        </p:nvSpPr>
        <p:spPr>
          <a:xfrm>
            <a:off x="2900936" y="3737354"/>
            <a:ext cx="90720" cy="910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2600">
            <a:solidFill>
              <a:srgbClr val="3465A4"/>
            </a:solidFill>
            <a:prstDash val="solid"/>
          </a:ln>
        </p:spPr>
        <p:txBody>
          <a:bodyPr wrap="none" lIns="96120" tIns="51120" rIns="96120" bIns="5112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de-DE" sz="1800" b="0" i="0" u="none" strike="noStrike" kern="1200" cap="none">
              <a:ln>
                <a:noFill/>
              </a:ln>
              <a:latin typeface="Liberation Sans" pitchFamily="18"/>
              <a:ea typeface="AR PL SungtiL GB" pitchFamily="2"/>
              <a:cs typeface="Lohit Devanagari" pitchFamily="2"/>
            </a:endParaRPr>
          </a:p>
        </p:txBody>
      </p:sp>
      <p:sp>
        <p:nvSpPr>
          <p:cNvPr id="14" name="Frihåndsform 13"/>
          <p:cNvSpPr/>
          <p:nvPr/>
        </p:nvSpPr>
        <p:spPr>
          <a:xfrm>
            <a:off x="2535896" y="3920594"/>
            <a:ext cx="90720" cy="910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A65D"/>
          </a:solidFill>
          <a:ln w="12600">
            <a:solidFill>
              <a:srgbClr val="009353"/>
            </a:solidFill>
            <a:prstDash val="solid"/>
          </a:ln>
        </p:spPr>
        <p:txBody>
          <a:bodyPr wrap="none" lIns="96120" tIns="51120" rIns="96120" bIns="5112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700" b="1" i="0" u="none" strike="noStrike" kern="1200" cap="none">
                <a:ln>
                  <a:noFill/>
                </a:ln>
                <a:latin typeface="Liberation Sans" pitchFamily="18"/>
                <a:ea typeface="AR PL SungtiL GB" pitchFamily="2"/>
                <a:cs typeface="Lohit Devanagari" pitchFamily="2"/>
              </a:rPr>
              <a:t>i</a:t>
            </a:r>
          </a:p>
        </p:txBody>
      </p:sp>
      <p:sp>
        <p:nvSpPr>
          <p:cNvPr id="21" name="Frihåndsform 20"/>
          <p:cNvSpPr/>
          <p:nvPr/>
        </p:nvSpPr>
        <p:spPr>
          <a:xfrm>
            <a:off x="4634336" y="3737895"/>
            <a:ext cx="90720" cy="910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0080">
            <a:solidFill>
              <a:srgbClr val="3465A4"/>
            </a:solidFill>
            <a:prstDash val="solid"/>
          </a:ln>
        </p:spPr>
        <p:txBody>
          <a:bodyPr wrap="none" lIns="95040" tIns="50040" rIns="95040" bIns="5004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de-DE" sz="1800" b="0" i="0" u="none" strike="noStrike" kern="1200" cap="none">
              <a:ln>
                <a:noFill/>
              </a:ln>
              <a:latin typeface="Liberation Sans" pitchFamily="18"/>
              <a:ea typeface="AR PL SungtiL GB" pitchFamily="2"/>
              <a:cs typeface="Lohit Devanagari" pitchFamily="2"/>
            </a:endParaRPr>
          </a:p>
        </p:txBody>
      </p:sp>
      <p:sp>
        <p:nvSpPr>
          <p:cNvPr id="22" name="Frihåndsform 21"/>
          <p:cNvSpPr/>
          <p:nvPr/>
        </p:nvSpPr>
        <p:spPr>
          <a:xfrm>
            <a:off x="4510855" y="4012574"/>
            <a:ext cx="90720" cy="910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0080">
            <a:solidFill>
              <a:srgbClr val="3465A4"/>
            </a:solidFill>
            <a:prstDash val="solid"/>
          </a:ln>
        </p:spPr>
        <p:txBody>
          <a:bodyPr wrap="none" lIns="95040" tIns="50040" rIns="95040" bIns="5004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de-DE" sz="1800" b="0" i="0" u="none" strike="noStrike" kern="1200" cap="none">
              <a:ln>
                <a:noFill/>
              </a:ln>
              <a:latin typeface="Liberation Sans" pitchFamily="18"/>
              <a:ea typeface="AR PL SungtiL GB" pitchFamily="2"/>
              <a:cs typeface="Lohit Devanagari" pitchFamily="2"/>
            </a:endParaRPr>
          </a:p>
        </p:txBody>
      </p:sp>
      <p:sp>
        <p:nvSpPr>
          <p:cNvPr id="23" name="Frihåndsform 22"/>
          <p:cNvSpPr/>
          <p:nvPr/>
        </p:nvSpPr>
        <p:spPr>
          <a:xfrm>
            <a:off x="4817216" y="4272855"/>
            <a:ext cx="90720" cy="910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0080">
            <a:solidFill>
              <a:srgbClr val="3465A4"/>
            </a:solidFill>
            <a:prstDash val="solid"/>
          </a:ln>
        </p:spPr>
        <p:txBody>
          <a:bodyPr wrap="none" lIns="95040" tIns="50040" rIns="95040" bIns="5004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de-DE" sz="1800" b="0" i="0" u="none" strike="noStrike" kern="1200" cap="none">
              <a:ln>
                <a:noFill/>
              </a:ln>
              <a:latin typeface="Liberation Sans" pitchFamily="18"/>
              <a:ea typeface="AR PL SungtiL GB" pitchFamily="2"/>
              <a:cs typeface="Lohit Devanagari" pitchFamily="2"/>
            </a:endParaRPr>
          </a:p>
        </p:txBody>
      </p:sp>
      <p:sp>
        <p:nvSpPr>
          <p:cNvPr id="24" name="Frihåndsform 23"/>
          <p:cNvSpPr/>
          <p:nvPr/>
        </p:nvSpPr>
        <p:spPr>
          <a:xfrm>
            <a:off x="4968056" y="3830414"/>
            <a:ext cx="90720" cy="910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10080">
            <a:solidFill>
              <a:srgbClr val="3465A4"/>
            </a:solidFill>
            <a:prstDash val="solid"/>
          </a:ln>
        </p:spPr>
        <p:txBody>
          <a:bodyPr wrap="none" lIns="95040" tIns="50040" rIns="95040" bIns="5004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de-DE" sz="1800" b="0" i="0" u="none" strike="noStrike" kern="1200" cap="none">
              <a:ln>
                <a:noFill/>
              </a:ln>
              <a:latin typeface="Liberation Sans" pitchFamily="18"/>
              <a:ea typeface="AR PL SungtiL GB" pitchFamily="2"/>
              <a:cs typeface="Lohit Devanagari" pitchFamily="2"/>
            </a:endParaRPr>
          </a:p>
        </p:txBody>
      </p:sp>
      <p:sp>
        <p:nvSpPr>
          <p:cNvPr id="25" name="Frihåndsform 24"/>
          <p:cNvSpPr/>
          <p:nvPr/>
        </p:nvSpPr>
        <p:spPr>
          <a:xfrm>
            <a:off x="4276856" y="3380415"/>
            <a:ext cx="995760" cy="11494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67" h="3194">
                <a:moveTo>
                  <a:pt x="814" y="109"/>
                </a:moveTo>
                <a:cubicBezTo>
                  <a:pt x="561" y="252"/>
                  <a:pt x="436" y="521"/>
                  <a:pt x="340" y="776"/>
                </a:cubicBezTo>
                <a:cubicBezTo>
                  <a:pt x="235" y="1055"/>
                  <a:pt x="252" y="1364"/>
                  <a:pt x="104" y="1636"/>
                </a:cubicBezTo>
                <a:cubicBezTo>
                  <a:pt x="-29" y="1880"/>
                  <a:pt x="-47" y="2227"/>
                  <a:pt x="125" y="2432"/>
                </a:cubicBezTo>
                <a:cubicBezTo>
                  <a:pt x="312" y="2655"/>
                  <a:pt x="637" y="2718"/>
                  <a:pt x="921" y="2798"/>
                </a:cubicBezTo>
                <a:cubicBezTo>
                  <a:pt x="1168" y="2867"/>
                  <a:pt x="1390" y="2994"/>
                  <a:pt x="1631" y="3099"/>
                </a:cubicBezTo>
                <a:cubicBezTo>
                  <a:pt x="1897" y="3215"/>
                  <a:pt x="2197" y="3244"/>
                  <a:pt x="2405" y="3077"/>
                </a:cubicBezTo>
                <a:cubicBezTo>
                  <a:pt x="2600" y="2920"/>
                  <a:pt x="2700" y="2647"/>
                  <a:pt x="2685" y="2389"/>
                </a:cubicBezTo>
                <a:cubicBezTo>
                  <a:pt x="2671" y="2166"/>
                  <a:pt x="2701" y="1940"/>
                  <a:pt x="2750" y="1722"/>
                </a:cubicBezTo>
                <a:cubicBezTo>
                  <a:pt x="2805" y="1475"/>
                  <a:pt x="2718" y="1224"/>
                  <a:pt x="2599" y="991"/>
                </a:cubicBezTo>
                <a:cubicBezTo>
                  <a:pt x="2456" y="711"/>
                  <a:pt x="2221" y="577"/>
                  <a:pt x="2018" y="367"/>
                </a:cubicBezTo>
                <a:cubicBezTo>
                  <a:pt x="1849" y="192"/>
                  <a:pt x="1648" y="-18"/>
                  <a:pt x="1373" y="1"/>
                </a:cubicBezTo>
                <a:lnTo>
                  <a:pt x="1179" y="1"/>
                </a:lnTo>
                <a:close/>
              </a:path>
            </a:pathLst>
          </a:custGeom>
          <a:solidFill>
            <a:srgbClr val="729FCF">
              <a:alpha val="0"/>
            </a:srgbClr>
          </a:solidFill>
          <a:ln w="10080">
            <a:solidFill>
              <a:srgbClr val="3465A4"/>
            </a:solidFill>
            <a:prstDash val="solid"/>
          </a:ln>
        </p:spPr>
        <p:txBody>
          <a:bodyPr wrap="none" lIns="95040" tIns="50040" rIns="95040" bIns="50040" anchor="t" anchorCtr="0" compatLnSpc="0"/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900" b="0" i="0" u="none" strike="noStrike" kern="1200" cap="none" dirty="0">
                <a:ln>
                  <a:noFill/>
                </a:ln>
                <a:latin typeface="Liberation Sans" pitchFamily="18"/>
                <a:ea typeface="AR PL SungtiL GB" pitchFamily="2"/>
                <a:cs typeface="Lohit Devanagari" pitchFamily="2"/>
              </a:rPr>
              <a:t>    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900" b="0" i="0" u="none" strike="noStrike" kern="1200" cap="none" dirty="0">
                <a:ln>
                  <a:noFill/>
                </a:ln>
                <a:latin typeface="Liberation Sans" pitchFamily="18"/>
                <a:ea typeface="AR PL SungtiL GB" pitchFamily="2"/>
                <a:cs typeface="Lohit Devanagari" pitchFamily="2"/>
              </a:rPr>
              <a:t>      </a:t>
            </a:r>
            <a:endParaRPr lang="de-DE" sz="900" b="0" i="0" u="none" strike="noStrike" kern="1200" cap="none" baseline="-33000" dirty="0">
              <a:ln>
                <a:noFill/>
              </a:ln>
              <a:latin typeface="Liberation Sans" pitchFamily="18"/>
              <a:ea typeface="AR PL SungtiL GB" pitchFamily="2"/>
              <a:cs typeface="Lohit Devanagari" pitchFamily="2"/>
            </a:endParaRPr>
          </a:p>
        </p:txBody>
      </p:sp>
      <p:sp>
        <p:nvSpPr>
          <p:cNvPr id="26" name="Rett linje 25"/>
          <p:cNvSpPr/>
          <p:nvPr/>
        </p:nvSpPr>
        <p:spPr>
          <a:xfrm>
            <a:off x="2260856" y="3718995"/>
            <a:ext cx="275040" cy="219959"/>
          </a:xfrm>
          <a:prstGeom prst="line">
            <a:avLst/>
          </a:prstGeom>
          <a:noFill/>
          <a:ln w="12600">
            <a:solidFill>
              <a:srgbClr val="CE181E"/>
            </a:solidFill>
            <a:prstDash val="solid"/>
          </a:ln>
        </p:spPr>
        <p:txBody>
          <a:bodyPr wrap="none" lIns="96120" tIns="51120" rIns="96120" bIns="5112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de-DE" sz="1800" b="0" i="0" u="none" strike="noStrike" kern="1200" cap="none">
              <a:ln>
                <a:noFill/>
              </a:ln>
              <a:latin typeface="Liberation Sans" pitchFamily="18"/>
              <a:ea typeface="AR PL SungtiL GB" pitchFamily="2"/>
              <a:cs typeface="Lohit Devanagari" pitchFamily="2"/>
            </a:endParaRPr>
          </a:p>
        </p:txBody>
      </p:sp>
      <p:sp>
        <p:nvSpPr>
          <p:cNvPr id="27" name="Rett linje 26"/>
          <p:cNvSpPr/>
          <p:nvPr/>
        </p:nvSpPr>
        <p:spPr>
          <a:xfrm flipV="1">
            <a:off x="2169415" y="3956954"/>
            <a:ext cx="365761" cy="91441"/>
          </a:xfrm>
          <a:prstGeom prst="line">
            <a:avLst/>
          </a:prstGeom>
          <a:noFill/>
          <a:ln w="12600">
            <a:solidFill>
              <a:srgbClr val="CE181E"/>
            </a:solidFill>
            <a:prstDash val="solid"/>
          </a:ln>
        </p:spPr>
        <p:txBody>
          <a:bodyPr wrap="none" lIns="96120" tIns="51120" rIns="96120" bIns="5112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de-DE" sz="1800" b="0" i="0" u="none" strike="noStrike" kern="1200" cap="none">
              <a:ln>
                <a:noFill/>
              </a:ln>
              <a:latin typeface="Liberation Sans" pitchFamily="18"/>
              <a:ea typeface="AR PL SungtiL GB" pitchFamily="2"/>
              <a:cs typeface="Lohit Devanagari" pitchFamily="2"/>
            </a:endParaRPr>
          </a:p>
        </p:txBody>
      </p:sp>
      <p:sp>
        <p:nvSpPr>
          <p:cNvPr id="28" name="Rett linje 27"/>
          <p:cNvSpPr/>
          <p:nvPr/>
        </p:nvSpPr>
        <p:spPr>
          <a:xfrm>
            <a:off x="2625896" y="3993314"/>
            <a:ext cx="109800" cy="109801"/>
          </a:xfrm>
          <a:prstGeom prst="line">
            <a:avLst/>
          </a:prstGeom>
          <a:noFill/>
          <a:ln w="12600">
            <a:solidFill>
              <a:srgbClr val="CE181E"/>
            </a:solidFill>
            <a:prstDash val="solid"/>
          </a:ln>
        </p:spPr>
        <p:txBody>
          <a:bodyPr wrap="none" lIns="96120" tIns="51120" rIns="96120" bIns="5112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de-DE" sz="1800" b="0" i="0" u="none" strike="noStrike" kern="1200" cap="none">
              <a:ln>
                <a:noFill/>
              </a:ln>
              <a:latin typeface="Liberation Sans" pitchFamily="18"/>
              <a:ea typeface="AR PL SungtiL GB" pitchFamily="2"/>
              <a:cs typeface="Lohit Devanagari" pitchFamily="2"/>
            </a:endParaRPr>
          </a:p>
        </p:txBody>
      </p:sp>
      <p:sp>
        <p:nvSpPr>
          <p:cNvPr id="29" name="Rett linje 28"/>
          <p:cNvSpPr/>
          <p:nvPr/>
        </p:nvSpPr>
        <p:spPr>
          <a:xfrm flipV="1">
            <a:off x="2608256" y="3792075"/>
            <a:ext cx="292680" cy="146159"/>
          </a:xfrm>
          <a:prstGeom prst="line">
            <a:avLst/>
          </a:prstGeom>
          <a:noFill/>
          <a:ln w="12600">
            <a:solidFill>
              <a:srgbClr val="CE181E"/>
            </a:solidFill>
            <a:prstDash val="solid"/>
          </a:ln>
        </p:spPr>
        <p:txBody>
          <a:bodyPr wrap="none" lIns="96120" tIns="51120" rIns="96120" bIns="5112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de-DE" sz="1800" b="0" i="0" u="none" strike="noStrike" kern="1200" cap="none">
              <a:ln>
                <a:noFill/>
              </a:ln>
              <a:latin typeface="Liberation Sans" pitchFamily="18"/>
              <a:ea typeface="AR PL SungtiL GB" pitchFamily="2"/>
              <a:cs typeface="Lohit Devanagari" pitchFamily="2"/>
            </a:endParaRPr>
          </a:p>
        </p:txBody>
      </p:sp>
      <p:sp>
        <p:nvSpPr>
          <p:cNvPr id="30" name="Rett linje 29"/>
          <p:cNvSpPr/>
          <p:nvPr/>
        </p:nvSpPr>
        <p:spPr>
          <a:xfrm flipV="1">
            <a:off x="2626616" y="3797295"/>
            <a:ext cx="2007000" cy="164520"/>
          </a:xfrm>
          <a:prstGeom prst="line">
            <a:avLst/>
          </a:prstGeom>
          <a:noFill/>
          <a:ln w="10080">
            <a:solidFill>
              <a:srgbClr val="E3D200"/>
            </a:solidFill>
            <a:prstDash val="solid"/>
          </a:ln>
        </p:spPr>
        <p:txBody>
          <a:bodyPr wrap="none" lIns="95040" tIns="50040" rIns="95040" bIns="5004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de-DE" sz="1800" b="0" i="0" u="none" strike="noStrike" kern="1200" cap="none">
              <a:ln>
                <a:noFill/>
              </a:ln>
              <a:latin typeface="Liberation Sans" pitchFamily="18"/>
              <a:ea typeface="AR PL SungtiL GB" pitchFamily="2"/>
              <a:cs typeface="Lohit Devanagari" pitchFamily="2"/>
            </a:endParaRPr>
          </a:p>
        </p:txBody>
      </p:sp>
      <p:sp>
        <p:nvSpPr>
          <p:cNvPr id="31" name="Rett linje 30"/>
          <p:cNvSpPr/>
          <p:nvPr/>
        </p:nvSpPr>
        <p:spPr>
          <a:xfrm flipV="1">
            <a:off x="2621935" y="3870375"/>
            <a:ext cx="2340720" cy="91440"/>
          </a:xfrm>
          <a:prstGeom prst="line">
            <a:avLst/>
          </a:prstGeom>
          <a:noFill/>
          <a:ln w="10080">
            <a:solidFill>
              <a:srgbClr val="E3D200"/>
            </a:solidFill>
            <a:prstDash val="solid"/>
          </a:ln>
        </p:spPr>
        <p:txBody>
          <a:bodyPr wrap="none" lIns="95040" tIns="50040" rIns="95040" bIns="5004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de-DE" sz="1800" b="0" i="0" u="none" strike="noStrike" kern="1200" cap="none">
              <a:ln>
                <a:noFill/>
              </a:ln>
              <a:latin typeface="Liberation Sans" pitchFamily="18"/>
              <a:ea typeface="AR PL SungtiL GB" pitchFamily="2"/>
              <a:cs typeface="Lohit Devanagari" pitchFamily="2"/>
            </a:endParaRPr>
          </a:p>
        </p:txBody>
      </p:sp>
      <p:sp>
        <p:nvSpPr>
          <p:cNvPr id="32" name="Rett linje 31"/>
          <p:cNvSpPr/>
          <p:nvPr/>
        </p:nvSpPr>
        <p:spPr>
          <a:xfrm flipH="1" flipV="1">
            <a:off x="2626616" y="3961815"/>
            <a:ext cx="2184840" cy="347400"/>
          </a:xfrm>
          <a:prstGeom prst="line">
            <a:avLst/>
          </a:prstGeom>
          <a:noFill/>
          <a:ln w="10080">
            <a:solidFill>
              <a:srgbClr val="E3D200"/>
            </a:solidFill>
            <a:prstDash val="solid"/>
          </a:ln>
        </p:spPr>
        <p:txBody>
          <a:bodyPr wrap="none" lIns="95040" tIns="50040" rIns="95040" bIns="5004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de-DE" sz="1800" b="0" i="0" u="none" strike="noStrike" kern="1200" cap="none">
              <a:ln>
                <a:noFill/>
              </a:ln>
              <a:latin typeface="Liberation Sans" pitchFamily="18"/>
              <a:ea typeface="AR PL SungtiL GB" pitchFamily="2"/>
              <a:cs typeface="Lohit Devanagari" pitchFamily="2"/>
            </a:endParaRPr>
          </a:p>
        </p:txBody>
      </p:sp>
      <p:sp>
        <p:nvSpPr>
          <p:cNvPr id="33" name="Rett linje 32"/>
          <p:cNvSpPr/>
          <p:nvPr/>
        </p:nvSpPr>
        <p:spPr>
          <a:xfrm flipH="1" flipV="1">
            <a:off x="2626976" y="3962174"/>
            <a:ext cx="1883519" cy="91441"/>
          </a:xfrm>
          <a:prstGeom prst="line">
            <a:avLst/>
          </a:prstGeom>
          <a:noFill/>
          <a:ln w="10080">
            <a:solidFill>
              <a:srgbClr val="E3D200"/>
            </a:solidFill>
            <a:prstDash val="solid"/>
          </a:ln>
        </p:spPr>
        <p:txBody>
          <a:bodyPr wrap="none" lIns="95040" tIns="50040" rIns="95040" bIns="5004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de-DE" sz="1800" b="0" i="0" u="none" strike="noStrike" kern="1200" cap="none">
              <a:ln>
                <a:noFill/>
              </a:ln>
              <a:latin typeface="Liberation Sans" pitchFamily="18"/>
              <a:ea typeface="AR PL SungtiL GB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6050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4</a:t>
            </a:r>
            <a:r>
              <a:rPr lang="en-GB" baseline="30000" noProof="0" dirty="0" smtClean="0"/>
              <a:t>th</a:t>
            </a:r>
            <a:r>
              <a:rPr lang="en-GB" noProof="0" dirty="0" smtClean="0"/>
              <a:t> Party Logistics Optimizer</a:t>
            </a:r>
            <a:endParaRPr lang="en-GB" noProof="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noProof="0" dirty="0" err="1" smtClean="0"/>
              <a:t>Heuristics</a:t>
            </a:r>
            <a:r>
              <a:rPr lang="nb-NO" noProof="0" dirty="0" smtClean="0"/>
              <a:t> – Clustering</a:t>
            </a:r>
          </a:p>
          <a:p>
            <a:pPr lvl="1"/>
            <a:r>
              <a:rPr lang="nb-NO" noProof="0" dirty="0" err="1" smtClean="0"/>
              <a:t>Remove</a:t>
            </a:r>
            <a:r>
              <a:rPr lang="nb-NO" noProof="0" dirty="0" smtClean="0"/>
              <a:t> </a:t>
            </a:r>
            <a:r>
              <a:rPr lang="nb-NO" dirty="0" err="1" smtClean="0"/>
              <a:t>orders</a:t>
            </a:r>
            <a:r>
              <a:rPr lang="nb-NO" dirty="0" smtClean="0"/>
              <a:t> from </a:t>
            </a:r>
            <a:r>
              <a:rPr lang="nb-NO" dirty="0" err="1" smtClean="0"/>
              <a:t>other</a:t>
            </a:r>
            <a:r>
              <a:rPr lang="nb-NO" dirty="0" smtClean="0"/>
              <a:t> </a:t>
            </a:r>
            <a:r>
              <a:rPr lang="nb-NO" dirty="0" err="1" smtClean="0"/>
              <a:t>clusters</a:t>
            </a:r>
            <a:endParaRPr lang="nb-NO" noProof="0" dirty="0" smtClean="0"/>
          </a:p>
          <a:p>
            <a:pPr lvl="1"/>
            <a:r>
              <a:rPr lang="nb-NO" dirty="0" err="1" smtClean="0"/>
              <a:t>Reinsert</a:t>
            </a:r>
            <a:r>
              <a:rPr lang="nb-NO" dirty="0" smtClean="0"/>
              <a:t> </a:t>
            </a:r>
            <a:r>
              <a:rPr lang="nb-NO" dirty="0" err="1" smtClean="0"/>
              <a:t>orders</a:t>
            </a:r>
            <a:r>
              <a:rPr lang="nb-NO" dirty="0" smtClean="0"/>
              <a:t> </a:t>
            </a:r>
            <a:r>
              <a:rPr lang="nb-NO" dirty="0" err="1" smtClean="0"/>
              <a:t>together</a:t>
            </a:r>
            <a:r>
              <a:rPr lang="nb-NO" dirty="0" smtClean="0"/>
              <a:t> in </a:t>
            </a:r>
            <a:r>
              <a:rPr lang="nb-NO" dirty="0" err="1" smtClean="0"/>
              <a:t>the</a:t>
            </a:r>
            <a:r>
              <a:rPr lang="nb-NO" dirty="0" smtClean="0"/>
              <a:t> same </a:t>
            </a:r>
            <a:r>
              <a:rPr lang="nb-NO" dirty="0" err="1" smtClean="0"/>
              <a:t>cluster</a:t>
            </a:r>
            <a:endParaRPr lang="nb-NO" noProof="0" dirty="0" smtClean="0"/>
          </a:p>
          <a:p>
            <a:pPr lvl="1"/>
            <a:endParaRPr lang="nb-NO" dirty="0" err="1" smtClean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352557" y="6381328"/>
            <a:ext cx="879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Motivation → Problem → </a:t>
            </a:r>
            <a:r>
              <a:rPr lang="en-GB" b="1" dirty="0" smtClean="0"/>
              <a:t>4PLO</a:t>
            </a:r>
            <a:r>
              <a:rPr lang="en-GB" dirty="0" smtClean="0"/>
              <a:t> → Experiments → Conclusions</a:t>
            </a:r>
            <a:endParaRPr lang="en-GB" dirty="0"/>
          </a:p>
        </p:txBody>
      </p:sp>
      <p:sp>
        <p:nvSpPr>
          <p:cNvPr id="5" name="Ellipse 4"/>
          <p:cNvSpPr/>
          <p:nvPr/>
        </p:nvSpPr>
        <p:spPr>
          <a:xfrm>
            <a:off x="1404000" y="4077072"/>
            <a:ext cx="1079768" cy="1008112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e 6"/>
          <p:cNvSpPr/>
          <p:nvPr/>
        </p:nvSpPr>
        <p:spPr>
          <a:xfrm>
            <a:off x="3635896" y="3933056"/>
            <a:ext cx="864096" cy="93610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e 7"/>
          <p:cNvSpPr/>
          <p:nvPr/>
        </p:nvSpPr>
        <p:spPr>
          <a:xfrm>
            <a:off x="3059832" y="5301208"/>
            <a:ext cx="792088" cy="686781"/>
          </a:xfrm>
          <a:prstGeom prst="ellipse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e 8"/>
          <p:cNvSpPr/>
          <p:nvPr/>
        </p:nvSpPr>
        <p:spPr>
          <a:xfrm>
            <a:off x="4139952" y="407707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e 9"/>
          <p:cNvSpPr/>
          <p:nvPr/>
        </p:nvSpPr>
        <p:spPr>
          <a:xfrm>
            <a:off x="4292352" y="422947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e 10"/>
          <p:cNvSpPr/>
          <p:nvPr/>
        </p:nvSpPr>
        <p:spPr>
          <a:xfrm>
            <a:off x="4031940" y="4611703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e 11"/>
          <p:cNvSpPr/>
          <p:nvPr/>
        </p:nvSpPr>
        <p:spPr>
          <a:xfrm>
            <a:off x="3851920" y="432910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/>
          <p:cNvSpPr/>
          <p:nvPr/>
        </p:nvSpPr>
        <p:spPr>
          <a:xfrm>
            <a:off x="1763688" y="4229472"/>
            <a:ext cx="72008" cy="7200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/>
          <p:cNvSpPr/>
          <p:nvPr/>
        </p:nvSpPr>
        <p:spPr>
          <a:xfrm>
            <a:off x="2123728" y="4386970"/>
            <a:ext cx="72008" cy="7200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e 14"/>
          <p:cNvSpPr/>
          <p:nvPr/>
        </p:nvSpPr>
        <p:spPr>
          <a:xfrm>
            <a:off x="2221396" y="4692839"/>
            <a:ext cx="72008" cy="7200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Ellipse 15"/>
          <p:cNvSpPr/>
          <p:nvPr/>
        </p:nvSpPr>
        <p:spPr>
          <a:xfrm>
            <a:off x="1451738" y="4539695"/>
            <a:ext cx="72008" cy="7200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Ellipse 16"/>
          <p:cNvSpPr/>
          <p:nvPr/>
        </p:nvSpPr>
        <p:spPr>
          <a:xfrm>
            <a:off x="1835696" y="4545124"/>
            <a:ext cx="72008" cy="7200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Ellipse 17"/>
          <p:cNvSpPr/>
          <p:nvPr/>
        </p:nvSpPr>
        <p:spPr>
          <a:xfrm>
            <a:off x="3491880" y="5478523"/>
            <a:ext cx="72008" cy="7200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Ellipse 21"/>
          <p:cNvSpPr/>
          <p:nvPr/>
        </p:nvSpPr>
        <p:spPr>
          <a:xfrm>
            <a:off x="3358384" y="5762608"/>
            <a:ext cx="72008" cy="7200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Ellipse 22"/>
          <p:cNvSpPr/>
          <p:nvPr/>
        </p:nvSpPr>
        <p:spPr>
          <a:xfrm>
            <a:off x="1861307" y="4888514"/>
            <a:ext cx="72008" cy="7200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713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4</a:t>
            </a:r>
            <a:r>
              <a:rPr lang="en-GB" baseline="30000" noProof="0" dirty="0" smtClean="0"/>
              <a:t>th</a:t>
            </a:r>
            <a:r>
              <a:rPr lang="en-GB" noProof="0" dirty="0" smtClean="0"/>
              <a:t> Party Logistics Optimizer</a:t>
            </a:r>
            <a:endParaRPr lang="en-GB" noProof="0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352557" y="6381328"/>
            <a:ext cx="879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Motivation → Problem → </a:t>
            </a:r>
            <a:r>
              <a:rPr lang="en-GB" b="1" dirty="0" smtClean="0"/>
              <a:t>4PLO</a:t>
            </a:r>
            <a:r>
              <a:rPr lang="en-GB" dirty="0" smtClean="0"/>
              <a:t> → Experiments → Conclusions</a:t>
            </a:r>
            <a:endParaRPr lang="en-GB" dirty="0"/>
          </a:p>
        </p:txBody>
      </p:sp>
      <p:sp>
        <p:nvSpPr>
          <p:cNvPr id="38" name="TekstSylinder 37"/>
          <p:cNvSpPr txBox="1"/>
          <p:nvPr/>
        </p:nvSpPr>
        <p:spPr>
          <a:xfrm>
            <a:off x="1020842" y="2225290"/>
            <a:ext cx="108012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Generate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b-NO" sz="1200" b="1" dirty="0" smtClean="0">
                <a:solidFill>
                  <a:srgbClr val="FF0000"/>
                </a:solidFill>
              </a:rPr>
              <a:t>initial </a:t>
            </a:r>
            <a:r>
              <a:rPr lang="nb-NO" sz="1200" b="1" dirty="0" err="1" smtClean="0">
                <a:solidFill>
                  <a:srgbClr val="FF0000"/>
                </a:solidFill>
              </a:rPr>
              <a:t>solution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42" name="TekstSylinder 41"/>
          <p:cNvSpPr txBox="1"/>
          <p:nvPr/>
        </p:nvSpPr>
        <p:spPr>
          <a:xfrm>
            <a:off x="2100962" y="3614273"/>
            <a:ext cx="108012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Are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we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stuck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?</a:t>
            </a:r>
            <a:endParaRPr lang="en-GB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3" name="Pil ned 42"/>
          <p:cNvSpPr/>
          <p:nvPr/>
        </p:nvSpPr>
        <p:spPr>
          <a:xfrm rot="5400000">
            <a:off x="1880572" y="3840076"/>
            <a:ext cx="108000" cy="252000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5" name="TekstSylinder 44"/>
          <p:cNvSpPr txBox="1"/>
          <p:nvPr/>
        </p:nvSpPr>
        <p:spPr>
          <a:xfrm>
            <a:off x="681360" y="3521939"/>
            <a:ext cx="108012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Apply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 Wild Escape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Algorithm</a:t>
            </a:r>
            <a:endParaRPr lang="en-GB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6" name="TekstSylinder 45"/>
          <p:cNvSpPr txBox="1"/>
          <p:nvPr/>
        </p:nvSpPr>
        <p:spPr>
          <a:xfrm>
            <a:off x="3317206" y="4535700"/>
            <a:ext cx="1293798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Select a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heuristic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 from pool and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apply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 it to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the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b-NO" sz="1200" b="1" dirty="0" err="1" smtClean="0">
                <a:solidFill>
                  <a:srgbClr val="FF0000"/>
                </a:solidFill>
              </a:rPr>
              <a:t>current</a:t>
            </a:r>
            <a:r>
              <a:rPr lang="nb-NO" sz="1200" b="1" dirty="0" smtClean="0">
                <a:solidFill>
                  <a:srgbClr val="FF0000"/>
                </a:solidFill>
              </a:rPr>
              <a:t> </a:t>
            </a:r>
            <a:r>
              <a:rPr lang="nb-NO" sz="1200" b="1" dirty="0" err="1" smtClean="0">
                <a:solidFill>
                  <a:srgbClr val="FF0000"/>
                </a:solidFill>
              </a:rPr>
              <a:t>solution</a:t>
            </a:r>
            <a:endParaRPr lang="nb-NO" sz="1200" b="1" dirty="0" smtClean="0">
              <a:solidFill>
                <a:srgbClr val="FF0000"/>
              </a:solidFill>
            </a:endParaRPr>
          </a:p>
        </p:txBody>
      </p:sp>
      <p:sp>
        <p:nvSpPr>
          <p:cNvPr id="47" name="Pil høyre 46"/>
          <p:cNvSpPr/>
          <p:nvPr/>
        </p:nvSpPr>
        <p:spPr>
          <a:xfrm>
            <a:off x="1808572" y="3702103"/>
            <a:ext cx="252000" cy="108000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9" name="TekstSylinder 48"/>
          <p:cNvSpPr txBox="1"/>
          <p:nvPr/>
        </p:nvSpPr>
        <p:spPr>
          <a:xfrm>
            <a:off x="5214037" y="2684817"/>
            <a:ext cx="906865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Update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heuristic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selection</a:t>
            </a:r>
            <a:endParaRPr lang="nb-NO" sz="1200" b="1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0" name="TekstSylinder 49"/>
          <p:cNvSpPr txBox="1"/>
          <p:nvPr/>
        </p:nvSpPr>
        <p:spPr>
          <a:xfrm>
            <a:off x="5311909" y="4590122"/>
            <a:ext cx="99922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New global best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solution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51" name="Pil ned 50"/>
          <p:cNvSpPr/>
          <p:nvPr/>
        </p:nvSpPr>
        <p:spPr>
          <a:xfrm>
            <a:off x="5508048" y="5357449"/>
            <a:ext cx="108000" cy="466794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2" name="TekstSylinder 51"/>
          <p:cNvSpPr txBox="1"/>
          <p:nvPr/>
        </p:nvSpPr>
        <p:spPr>
          <a:xfrm>
            <a:off x="5408014" y="5871124"/>
            <a:ext cx="935707" cy="43088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050" b="1" dirty="0" smtClean="0">
                <a:solidFill>
                  <a:schemeClr val="accent3"/>
                </a:solidFill>
              </a:rPr>
              <a:t>Update global best</a:t>
            </a:r>
          </a:p>
        </p:txBody>
      </p:sp>
      <p:sp>
        <p:nvSpPr>
          <p:cNvPr id="53" name="Pil ned 52"/>
          <p:cNvSpPr/>
          <p:nvPr/>
        </p:nvSpPr>
        <p:spPr>
          <a:xfrm rot="10800000">
            <a:off x="6045927" y="5357449"/>
            <a:ext cx="108000" cy="468000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5" name="TekstSylinder 54"/>
          <p:cNvSpPr txBox="1"/>
          <p:nvPr/>
        </p:nvSpPr>
        <p:spPr>
          <a:xfrm>
            <a:off x="6235695" y="3616168"/>
            <a:ext cx="991407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Accept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new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solution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56" name="Pil ned 55"/>
          <p:cNvSpPr/>
          <p:nvPr/>
        </p:nvSpPr>
        <p:spPr>
          <a:xfrm rot="16200000">
            <a:off x="7454570" y="3913979"/>
            <a:ext cx="108000" cy="324000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7" name="TekstSylinder 56"/>
          <p:cNvSpPr txBox="1"/>
          <p:nvPr/>
        </p:nvSpPr>
        <p:spPr>
          <a:xfrm>
            <a:off x="7742936" y="3635077"/>
            <a:ext cx="825735" cy="553998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000" b="1" dirty="0" smtClean="0">
                <a:solidFill>
                  <a:srgbClr val="FF0000"/>
                </a:solidFill>
              </a:rPr>
              <a:t>Update </a:t>
            </a:r>
            <a:r>
              <a:rPr lang="nb-NO" sz="1000" b="1" dirty="0" err="1" smtClean="0">
                <a:solidFill>
                  <a:srgbClr val="FF0000"/>
                </a:solidFill>
              </a:rPr>
              <a:t>current</a:t>
            </a:r>
            <a:r>
              <a:rPr lang="nb-NO" sz="1000" b="1" dirty="0" smtClean="0">
                <a:solidFill>
                  <a:srgbClr val="FF0000"/>
                </a:solidFill>
              </a:rPr>
              <a:t> </a:t>
            </a:r>
            <a:r>
              <a:rPr lang="nb-NO" sz="1000" b="1" dirty="0" err="1" smtClean="0">
                <a:solidFill>
                  <a:srgbClr val="FF0000"/>
                </a:solidFill>
              </a:rPr>
              <a:t>solution</a:t>
            </a:r>
            <a:endParaRPr lang="nb-NO" sz="1000" b="1" dirty="0" smtClean="0">
              <a:solidFill>
                <a:srgbClr val="FF0000"/>
              </a:solidFill>
            </a:endParaRPr>
          </a:p>
        </p:txBody>
      </p:sp>
      <p:sp>
        <p:nvSpPr>
          <p:cNvPr id="58" name="Pil ned 57"/>
          <p:cNvSpPr/>
          <p:nvPr/>
        </p:nvSpPr>
        <p:spPr>
          <a:xfrm rot="5400000">
            <a:off x="7428770" y="3594103"/>
            <a:ext cx="108000" cy="324000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TekstSylinder 60"/>
          <p:cNvSpPr txBox="1"/>
          <p:nvPr/>
        </p:nvSpPr>
        <p:spPr>
          <a:xfrm>
            <a:off x="3459333" y="2726147"/>
            <a:ext cx="928451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Are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we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finished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64" name="TekstSylinder 63"/>
          <p:cNvSpPr txBox="1"/>
          <p:nvPr/>
        </p:nvSpPr>
        <p:spPr>
          <a:xfrm>
            <a:off x="4387784" y="1795944"/>
            <a:ext cx="910783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b="1" dirty="0" smtClean="0">
                <a:solidFill>
                  <a:schemeClr val="accent3"/>
                </a:solidFill>
              </a:rPr>
              <a:t>Return Global best</a:t>
            </a:r>
          </a:p>
        </p:txBody>
      </p:sp>
      <p:sp>
        <p:nvSpPr>
          <p:cNvPr id="3" name="TekstSylinder 2"/>
          <p:cNvSpPr txBox="1"/>
          <p:nvPr/>
        </p:nvSpPr>
        <p:spPr>
          <a:xfrm>
            <a:off x="4084629" y="2431778"/>
            <a:ext cx="435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err="1" smtClean="0"/>
              <a:t>Yes</a:t>
            </a:r>
            <a:endParaRPr lang="en-GB" dirty="0"/>
          </a:p>
        </p:txBody>
      </p:sp>
      <p:sp>
        <p:nvSpPr>
          <p:cNvPr id="31" name="TekstSylinder 30"/>
          <p:cNvSpPr txBox="1"/>
          <p:nvPr/>
        </p:nvSpPr>
        <p:spPr>
          <a:xfrm>
            <a:off x="5595893" y="5421450"/>
            <a:ext cx="435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err="1" smtClean="0"/>
              <a:t>Yes</a:t>
            </a:r>
            <a:endParaRPr lang="en-GB" dirty="0"/>
          </a:p>
        </p:txBody>
      </p:sp>
      <p:sp>
        <p:nvSpPr>
          <p:cNvPr id="32" name="TekstSylinder 31"/>
          <p:cNvSpPr txBox="1"/>
          <p:nvPr/>
        </p:nvSpPr>
        <p:spPr>
          <a:xfrm>
            <a:off x="1713693" y="3979016"/>
            <a:ext cx="435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err="1" smtClean="0"/>
              <a:t>Yes</a:t>
            </a:r>
            <a:endParaRPr lang="en-GB" dirty="0"/>
          </a:p>
        </p:txBody>
      </p:sp>
      <p:sp>
        <p:nvSpPr>
          <p:cNvPr id="33" name="TekstSylinder 32"/>
          <p:cNvSpPr txBox="1"/>
          <p:nvPr/>
        </p:nvSpPr>
        <p:spPr>
          <a:xfrm>
            <a:off x="7283064" y="4160009"/>
            <a:ext cx="435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err="1" smtClean="0"/>
              <a:t>Yes</a:t>
            </a:r>
            <a:endParaRPr lang="en-GB" dirty="0"/>
          </a:p>
        </p:txBody>
      </p:sp>
      <p:sp>
        <p:nvSpPr>
          <p:cNvPr id="7" name="Sirkelformet pil 6"/>
          <p:cNvSpPr/>
          <p:nvPr/>
        </p:nvSpPr>
        <p:spPr>
          <a:xfrm rot="417813" flipH="1">
            <a:off x="2833375" y="2939890"/>
            <a:ext cx="1131646" cy="1201426"/>
          </a:xfrm>
          <a:prstGeom prst="circularArrow">
            <a:avLst>
              <a:gd name="adj1" fmla="val 12500"/>
              <a:gd name="adj2" fmla="val 1066409"/>
              <a:gd name="adj3" fmla="val 20457681"/>
              <a:gd name="adj4" fmla="val 17425967"/>
              <a:gd name="adj5" fmla="val 125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6" name="Sirkelformet pil 35"/>
          <p:cNvSpPr/>
          <p:nvPr/>
        </p:nvSpPr>
        <p:spPr>
          <a:xfrm rot="16551380" flipH="1">
            <a:off x="2550902" y="3603655"/>
            <a:ext cx="1334311" cy="1018156"/>
          </a:xfrm>
          <a:prstGeom prst="circularArrow">
            <a:avLst>
              <a:gd name="adj1" fmla="val 12500"/>
              <a:gd name="adj2" fmla="val 1066409"/>
              <a:gd name="adj3" fmla="val 20457681"/>
              <a:gd name="adj4" fmla="val 17425967"/>
              <a:gd name="adj5" fmla="val 125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7" name="Sirkelformet pil 36"/>
          <p:cNvSpPr/>
          <p:nvPr/>
        </p:nvSpPr>
        <p:spPr>
          <a:xfrm rot="13111704" flipH="1">
            <a:off x="4298516" y="4486939"/>
            <a:ext cx="1097283" cy="1018156"/>
          </a:xfrm>
          <a:prstGeom prst="circularArrow">
            <a:avLst>
              <a:gd name="adj1" fmla="val 12500"/>
              <a:gd name="adj2" fmla="val 1066409"/>
              <a:gd name="adj3" fmla="val 20457681"/>
              <a:gd name="adj4" fmla="val 17425967"/>
              <a:gd name="adj5" fmla="val 12500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9" name="TekstSylinder 38"/>
          <p:cNvSpPr txBox="1"/>
          <p:nvPr/>
        </p:nvSpPr>
        <p:spPr>
          <a:xfrm>
            <a:off x="2510172" y="4353974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smtClean="0"/>
              <a:t>No</a:t>
            </a:r>
            <a:endParaRPr lang="en-GB" dirty="0"/>
          </a:p>
        </p:txBody>
      </p:sp>
      <p:sp>
        <p:nvSpPr>
          <p:cNvPr id="65" name="TekstSylinder 64"/>
          <p:cNvSpPr txBox="1"/>
          <p:nvPr/>
        </p:nvSpPr>
        <p:spPr>
          <a:xfrm>
            <a:off x="2636092" y="3024210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smtClean="0"/>
              <a:t>No</a:t>
            </a:r>
            <a:endParaRPr lang="en-GB" dirty="0"/>
          </a:p>
        </p:txBody>
      </p:sp>
      <p:sp>
        <p:nvSpPr>
          <p:cNvPr id="66" name="Sirkelformet pil 65"/>
          <p:cNvSpPr/>
          <p:nvPr/>
        </p:nvSpPr>
        <p:spPr>
          <a:xfrm rot="10254385" flipH="1">
            <a:off x="5667029" y="3936471"/>
            <a:ext cx="1097283" cy="1018156"/>
          </a:xfrm>
          <a:prstGeom prst="circularArrow">
            <a:avLst>
              <a:gd name="adj1" fmla="val 12500"/>
              <a:gd name="adj2" fmla="val 1066409"/>
              <a:gd name="adj3" fmla="val 20457681"/>
              <a:gd name="adj4" fmla="val 17425967"/>
              <a:gd name="adj5" fmla="val 125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7" name="Sirkelformet pil 66"/>
          <p:cNvSpPr/>
          <p:nvPr/>
        </p:nvSpPr>
        <p:spPr>
          <a:xfrm rot="6267838" flipH="1">
            <a:off x="5566791" y="3062487"/>
            <a:ext cx="1097283" cy="1018156"/>
          </a:xfrm>
          <a:prstGeom prst="circularArrow">
            <a:avLst>
              <a:gd name="adj1" fmla="val 12500"/>
              <a:gd name="adj2" fmla="val 1066409"/>
              <a:gd name="adj3" fmla="val 20457681"/>
              <a:gd name="adj4" fmla="val 17425967"/>
              <a:gd name="adj5" fmla="val 12500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8" name="Sirkelformet pil 67"/>
          <p:cNvSpPr/>
          <p:nvPr/>
        </p:nvSpPr>
        <p:spPr>
          <a:xfrm rot="3247190" flipH="1">
            <a:off x="4325342" y="2703294"/>
            <a:ext cx="1097283" cy="1018156"/>
          </a:xfrm>
          <a:prstGeom prst="circularArrow">
            <a:avLst>
              <a:gd name="adj1" fmla="val 12500"/>
              <a:gd name="adj2" fmla="val 1066409"/>
              <a:gd name="adj3" fmla="val 20457681"/>
              <a:gd name="adj4" fmla="val 18353031"/>
              <a:gd name="adj5" fmla="val 12500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9" name="TekstSylinder 68"/>
          <p:cNvSpPr txBox="1"/>
          <p:nvPr/>
        </p:nvSpPr>
        <p:spPr>
          <a:xfrm>
            <a:off x="6631802" y="4548276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smtClean="0"/>
              <a:t>No</a:t>
            </a:r>
            <a:endParaRPr lang="en-GB" dirty="0"/>
          </a:p>
        </p:txBody>
      </p:sp>
      <p:sp>
        <p:nvSpPr>
          <p:cNvPr id="70" name="Sirkelformet pil 69"/>
          <p:cNvSpPr/>
          <p:nvPr/>
        </p:nvSpPr>
        <p:spPr>
          <a:xfrm rot="4783191" flipH="1" flipV="1">
            <a:off x="3725179" y="2072738"/>
            <a:ext cx="1417674" cy="1281978"/>
          </a:xfrm>
          <a:prstGeom prst="circularArrow">
            <a:avLst>
              <a:gd name="adj1" fmla="val 12500"/>
              <a:gd name="adj2" fmla="val 1066409"/>
              <a:gd name="adj3" fmla="val 20457681"/>
              <a:gd name="adj4" fmla="val 17425967"/>
              <a:gd name="adj5" fmla="val 1250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1" name="Sirkelformet pil 70"/>
          <p:cNvSpPr/>
          <p:nvPr/>
        </p:nvSpPr>
        <p:spPr>
          <a:xfrm rot="18541485" flipH="1">
            <a:off x="1759154" y="1315013"/>
            <a:ext cx="1131646" cy="3418392"/>
          </a:xfrm>
          <a:prstGeom prst="circularArrow">
            <a:avLst>
              <a:gd name="adj1" fmla="val 12500"/>
              <a:gd name="adj2" fmla="val 1085490"/>
              <a:gd name="adj3" fmla="val 20457681"/>
              <a:gd name="adj4" fmla="val 18364128"/>
              <a:gd name="adj5" fmla="val 125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2" name="TekstSylinder 71"/>
          <p:cNvSpPr txBox="1"/>
          <p:nvPr/>
        </p:nvSpPr>
        <p:spPr>
          <a:xfrm>
            <a:off x="845506" y="3066782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smtClean="0"/>
              <a:t>Enter Loop</a:t>
            </a:r>
            <a:endParaRPr lang="en-GB" sz="1200" dirty="0"/>
          </a:p>
        </p:txBody>
      </p:sp>
      <p:sp>
        <p:nvSpPr>
          <p:cNvPr id="73" name="TekstSylinder 72"/>
          <p:cNvSpPr txBox="1"/>
          <p:nvPr/>
        </p:nvSpPr>
        <p:spPr>
          <a:xfrm>
            <a:off x="3468579" y="1948609"/>
            <a:ext cx="548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Exit Loop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239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7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8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1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3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9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0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2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3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5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6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8" dur="indefinit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9" dur="indefinite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1" dur="indefinite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2" dur="indefinite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4" dur="indefinit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5" dur="indefinite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7" dur="indefinit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8" dur="indefinite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0" dur="indefinit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1" dur="indefinite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3" dur="indefinit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4" dur="indefinite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6" dur="indefinit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7" dur="indefinite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2" grpId="0" animBg="1"/>
      <p:bldP spid="43" grpId="0" animBg="1"/>
      <p:bldP spid="45" grpId="0" animBg="1"/>
      <p:bldP spid="46" grpId="0" animBg="1"/>
      <p:bldP spid="47" grpId="0" animBg="1"/>
      <p:bldP spid="50" grpId="0" animBg="1"/>
      <p:bldP spid="51" grpId="0" animBg="1"/>
      <p:bldP spid="52" grpId="0" animBg="1"/>
      <p:bldP spid="53" grpId="0" animBg="1"/>
      <p:bldP spid="55" grpId="0" animBg="1"/>
      <p:bldP spid="56" grpId="0" animBg="1"/>
      <p:bldP spid="57" grpId="0" animBg="1"/>
      <p:bldP spid="58" grpId="0" animBg="1"/>
      <p:bldP spid="61" grpId="0" animBg="1"/>
      <p:bldP spid="64" grpId="0" animBg="1"/>
      <p:bldP spid="3" grpId="0"/>
      <p:bldP spid="31" grpId="0"/>
      <p:bldP spid="32" grpId="0"/>
      <p:bldP spid="33" grpId="0"/>
      <p:bldP spid="7" grpId="0" animBg="1"/>
      <p:bldP spid="36" grpId="0" animBg="1"/>
      <p:bldP spid="37" grpId="0" animBg="1"/>
      <p:bldP spid="39" grpId="0"/>
      <p:bldP spid="65" grpId="0"/>
      <p:bldP spid="66" grpId="0" animBg="1"/>
      <p:bldP spid="67" grpId="0" animBg="1"/>
      <p:bldP spid="68" grpId="0" animBg="1"/>
      <p:bldP spid="69" grpId="0"/>
      <p:bldP spid="70" grpId="0" animBg="1"/>
      <p:bldP spid="71" grpId="0" animBg="1"/>
      <p:bldP spid="72" grpId="0"/>
      <p:bldP spid="7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4</a:t>
            </a:r>
            <a:r>
              <a:rPr lang="en-GB" baseline="30000" noProof="0" dirty="0" smtClean="0"/>
              <a:t>th</a:t>
            </a:r>
            <a:r>
              <a:rPr lang="en-GB" noProof="0" dirty="0" smtClean="0"/>
              <a:t> Party Logistics Optimizer</a:t>
            </a:r>
            <a:endParaRPr lang="en-GB" noProof="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noProof="0" dirty="0" err="1" smtClean="0"/>
              <a:t>Selecting</a:t>
            </a:r>
            <a:r>
              <a:rPr lang="nb-NO" noProof="0" dirty="0" smtClean="0"/>
              <a:t> a </a:t>
            </a:r>
            <a:r>
              <a:rPr lang="nb-NO" noProof="0" dirty="0" err="1" smtClean="0"/>
              <a:t>heuristic</a:t>
            </a:r>
            <a:endParaRPr lang="nb-NO" dirty="0" smtClean="0"/>
          </a:p>
          <a:p>
            <a:pPr lvl="1"/>
            <a:r>
              <a:rPr lang="nb-NO" noProof="0" dirty="0" err="1" smtClean="0"/>
              <a:t>Roulette</a:t>
            </a:r>
            <a:r>
              <a:rPr lang="nb-NO" noProof="0" dirty="0" smtClean="0"/>
              <a:t> </a:t>
            </a:r>
            <a:r>
              <a:rPr lang="nb-NO" noProof="0" dirty="0" err="1" smtClean="0"/>
              <a:t>wheel</a:t>
            </a:r>
            <a:r>
              <a:rPr lang="nb-NO" noProof="0" dirty="0" smtClean="0"/>
              <a:t> </a:t>
            </a:r>
            <a:r>
              <a:rPr lang="nb-NO" noProof="0" dirty="0" err="1" smtClean="0"/>
              <a:t>principle</a:t>
            </a:r>
            <a:endParaRPr lang="nb-NO" noProof="0" dirty="0" smtClean="0"/>
          </a:p>
          <a:p>
            <a:r>
              <a:rPr lang="nb-NO" dirty="0" smtClean="0"/>
              <a:t>Adaptive </a:t>
            </a:r>
            <a:r>
              <a:rPr lang="nb-NO" dirty="0" err="1" smtClean="0"/>
              <a:t>weights</a:t>
            </a:r>
            <a:endParaRPr lang="nb-NO" dirty="0" smtClean="0"/>
          </a:p>
          <a:p>
            <a:pPr lvl="1"/>
            <a:r>
              <a:rPr lang="nb-NO" dirty="0" err="1" smtClean="0"/>
              <a:t>Heuristic</a:t>
            </a:r>
            <a:r>
              <a:rPr lang="nb-NO" dirty="0" smtClean="0"/>
              <a:t> score </a:t>
            </a:r>
            <a:r>
              <a:rPr lang="nb-NO" dirty="0" err="1" smtClean="0"/>
              <a:t>points</a:t>
            </a:r>
            <a:r>
              <a:rPr lang="nb-NO" dirty="0" smtClean="0"/>
              <a:t>, global best &gt; </a:t>
            </a:r>
            <a:r>
              <a:rPr lang="nb-NO" dirty="0" err="1" smtClean="0"/>
              <a:t>current</a:t>
            </a:r>
            <a:r>
              <a:rPr lang="nb-NO" dirty="0" smtClean="0"/>
              <a:t> best &gt; </a:t>
            </a:r>
            <a:r>
              <a:rPr lang="nb-NO" dirty="0" err="1" smtClean="0"/>
              <a:t>new</a:t>
            </a:r>
            <a:r>
              <a:rPr lang="nb-NO" dirty="0" smtClean="0"/>
              <a:t> </a:t>
            </a:r>
            <a:r>
              <a:rPr lang="nb-NO" dirty="0" err="1" smtClean="0"/>
              <a:t>solution</a:t>
            </a:r>
            <a:endParaRPr lang="nb-NO" dirty="0" smtClean="0"/>
          </a:p>
          <a:p>
            <a:pPr lvl="1"/>
            <a:r>
              <a:rPr lang="nb-NO" noProof="0" dirty="0" err="1" smtClean="0"/>
              <a:t>Weights</a:t>
            </a:r>
            <a:r>
              <a:rPr lang="nb-NO" noProof="0" dirty="0" smtClean="0"/>
              <a:t> </a:t>
            </a:r>
            <a:r>
              <a:rPr lang="nb-NO" noProof="0" dirty="0" err="1" smtClean="0"/>
              <a:t>adapt</a:t>
            </a:r>
            <a:r>
              <a:rPr lang="nb-NO" noProof="0" dirty="0" smtClean="0"/>
              <a:t>: </a:t>
            </a:r>
          </a:p>
          <a:p>
            <a:pPr lvl="1"/>
            <a:endParaRPr lang="nb-NO" noProof="0" dirty="0" smtClean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352557" y="6381328"/>
            <a:ext cx="879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Motivation → Problem → </a:t>
            </a:r>
            <a:r>
              <a:rPr lang="en-GB" b="1" dirty="0" smtClean="0"/>
              <a:t>4PLO</a:t>
            </a:r>
            <a:r>
              <a:rPr lang="en-GB" dirty="0" smtClean="0"/>
              <a:t> → Experiments → Conclusions</a:t>
            </a:r>
            <a:endParaRPr lang="en-GB" dirty="0"/>
          </a:p>
        </p:txBody>
      </p:sp>
      <p:pic>
        <p:nvPicPr>
          <p:cNvPr id="8" name="Bild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24128" y="2277304"/>
            <a:ext cx="1512168" cy="633670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39952" y="4149080"/>
            <a:ext cx="2771800" cy="64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335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Agenda</a:t>
            </a:r>
            <a:endParaRPr lang="en-GB" noProof="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noProof="0" dirty="0" smtClean="0"/>
              <a:t>Motivation of Thesis</a:t>
            </a:r>
          </a:p>
          <a:p>
            <a:r>
              <a:rPr lang="en-GB" noProof="0" dirty="0" smtClean="0"/>
              <a:t>Problem Description</a:t>
            </a:r>
          </a:p>
          <a:p>
            <a:r>
              <a:rPr lang="en-GB" noProof="0" dirty="0" smtClean="0"/>
              <a:t>A 4th Party Logistics Optimizer</a:t>
            </a:r>
          </a:p>
          <a:p>
            <a:r>
              <a:rPr lang="en-GB" noProof="0" dirty="0" smtClean="0"/>
              <a:t>Experimental Results</a:t>
            </a:r>
          </a:p>
          <a:p>
            <a:r>
              <a:rPr lang="en-GB" noProof="0" dirty="0" smtClean="0"/>
              <a:t>Conclusions</a:t>
            </a:r>
            <a:endParaRPr lang="en-GB" noProof="0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352557" y="6381328"/>
            <a:ext cx="879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Motivation</a:t>
            </a:r>
            <a:r>
              <a:rPr lang="en-GB" dirty="0" smtClean="0"/>
              <a:t> → Problem → 4PLO → Experiments → Conclusions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342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4</a:t>
            </a:r>
            <a:r>
              <a:rPr lang="en-GB" baseline="30000" noProof="0" dirty="0" smtClean="0"/>
              <a:t>th</a:t>
            </a:r>
            <a:r>
              <a:rPr lang="en-GB" noProof="0" dirty="0" smtClean="0"/>
              <a:t> Party Logistics Optimizer</a:t>
            </a:r>
            <a:endParaRPr lang="en-GB" noProof="0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352557" y="6381328"/>
            <a:ext cx="879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Motivation → Problem → </a:t>
            </a:r>
            <a:r>
              <a:rPr lang="en-GB" b="1" dirty="0" smtClean="0"/>
              <a:t>4PLO</a:t>
            </a:r>
            <a:r>
              <a:rPr lang="en-GB" dirty="0" smtClean="0"/>
              <a:t> → Experiments → Conclusions</a:t>
            </a:r>
            <a:endParaRPr lang="en-GB" dirty="0"/>
          </a:p>
        </p:txBody>
      </p:sp>
      <p:sp>
        <p:nvSpPr>
          <p:cNvPr id="38" name="TekstSylinder 37"/>
          <p:cNvSpPr txBox="1"/>
          <p:nvPr/>
        </p:nvSpPr>
        <p:spPr>
          <a:xfrm>
            <a:off x="1020842" y="2225290"/>
            <a:ext cx="108012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Generate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b-NO" sz="1200" b="1" dirty="0" smtClean="0">
                <a:solidFill>
                  <a:srgbClr val="FF0000"/>
                </a:solidFill>
              </a:rPr>
              <a:t>initial </a:t>
            </a:r>
            <a:r>
              <a:rPr lang="nb-NO" sz="1200" b="1" dirty="0" err="1" smtClean="0">
                <a:solidFill>
                  <a:srgbClr val="FF0000"/>
                </a:solidFill>
              </a:rPr>
              <a:t>solution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42" name="TekstSylinder 41"/>
          <p:cNvSpPr txBox="1"/>
          <p:nvPr/>
        </p:nvSpPr>
        <p:spPr>
          <a:xfrm>
            <a:off x="2100962" y="3614273"/>
            <a:ext cx="108012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Are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we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stuck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?</a:t>
            </a:r>
            <a:endParaRPr lang="en-GB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3" name="Pil ned 42"/>
          <p:cNvSpPr/>
          <p:nvPr/>
        </p:nvSpPr>
        <p:spPr>
          <a:xfrm rot="5400000">
            <a:off x="1880572" y="3840076"/>
            <a:ext cx="108000" cy="252000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5" name="TekstSylinder 44"/>
          <p:cNvSpPr txBox="1"/>
          <p:nvPr/>
        </p:nvSpPr>
        <p:spPr>
          <a:xfrm>
            <a:off x="681360" y="3521939"/>
            <a:ext cx="108012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Apply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 Wild Escape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Algorithm</a:t>
            </a:r>
            <a:endParaRPr lang="en-GB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6" name="TekstSylinder 45"/>
          <p:cNvSpPr txBox="1"/>
          <p:nvPr/>
        </p:nvSpPr>
        <p:spPr>
          <a:xfrm>
            <a:off x="3317206" y="4535700"/>
            <a:ext cx="1293798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Select a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heuristic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 from pool and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apply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 it to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the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b-NO" sz="1200" b="1" dirty="0" err="1" smtClean="0">
                <a:solidFill>
                  <a:srgbClr val="FF0000"/>
                </a:solidFill>
              </a:rPr>
              <a:t>current</a:t>
            </a:r>
            <a:r>
              <a:rPr lang="nb-NO" sz="1200" b="1" dirty="0" smtClean="0">
                <a:solidFill>
                  <a:srgbClr val="FF0000"/>
                </a:solidFill>
              </a:rPr>
              <a:t> </a:t>
            </a:r>
            <a:r>
              <a:rPr lang="nb-NO" sz="1200" b="1" dirty="0" err="1" smtClean="0">
                <a:solidFill>
                  <a:srgbClr val="FF0000"/>
                </a:solidFill>
              </a:rPr>
              <a:t>solution</a:t>
            </a:r>
            <a:endParaRPr lang="nb-NO" sz="1200" b="1" dirty="0" smtClean="0">
              <a:solidFill>
                <a:srgbClr val="FF0000"/>
              </a:solidFill>
            </a:endParaRPr>
          </a:p>
        </p:txBody>
      </p:sp>
      <p:sp>
        <p:nvSpPr>
          <p:cNvPr id="47" name="Pil høyre 46"/>
          <p:cNvSpPr/>
          <p:nvPr/>
        </p:nvSpPr>
        <p:spPr>
          <a:xfrm>
            <a:off x="1808572" y="3702103"/>
            <a:ext cx="252000" cy="108000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9" name="TekstSylinder 48"/>
          <p:cNvSpPr txBox="1"/>
          <p:nvPr/>
        </p:nvSpPr>
        <p:spPr>
          <a:xfrm>
            <a:off x="5214037" y="2684817"/>
            <a:ext cx="906865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Update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heuristic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selection</a:t>
            </a:r>
            <a:endParaRPr lang="nb-NO" sz="1200" b="1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0" name="TekstSylinder 49"/>
          <p:cNvSpPr txBox="1"/>
          <p:nvPr/>
        </p:nvSpPr>
        <p:spPr>
          <a:xfrm>
            <a:off x="5311909" y="4590122"/>
            <a:ext cx="99922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New global best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solution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51" name="Pil ned 50"/>
          <p:cNvSpPr/>
          <p:nvPr/>
        </p:nvSpPr>
        <p:spPr>
          <a:xfrm>
            <a:off x="5508048" y="5357449"/>
            <a:ext cx="108000" cy="466794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2" name="TekstSylinder 51"/>
          <p:cNvSpPr txBox="1"/>
          <p:nvPr/>
        </p:nvSpPr>
        <p:spPr>
          <a:xfrm>
            <a:off x="5408014" y="5871124"/>
            <a:ext cx="935707" cy="43088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050" b="1" dirty="0" smtClean="0">
                <a:solidFill>
                  <a:schemeClr val="accent3"/>
                </a:solidFill>
              </a:rPr>
              <a:t>Update global best</a:t>
            </a:r>
          </a:p>
        </p:txBody>
      </p:sp>
      <p:sp>
        <p:nvSpPr>
          <p:cNvPr id="53" name="Pil ned 52"/>
          <p:cNvSpPr/>
          <p:nvPr/>
        </p:nvSpPr>
        <p:spPr>
          <a:xfrm rot="10800000">
            <a:off x="6045927" y="5357449"/>
            <a:ext cx="108000" cy="468000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5" name="TekstSylinder 54"/>
          <p:cNvSpPr txBox="1"/>
          <p:nvPr/>
        </p:nvSpPr>
        <p:spPr>
          <a:xfrm>
            <a:off x="6235695" y="3616168"/>
            <a:ext cx="991407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Accept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new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solution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56" name="Pil ned 55"/>
          <p:cNvSpPr/>
          <p:nvPr/>
        </p:nvSpPr>
        <p:spPr>
          <a:xfrm rot="16200000">
            <a:off x="7454570" y="3913979"/>
            <a:ext cx="108000" cy="324000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7" name="TekstSylinder 56"/>
          <p:cNvSpPr txBox="1"/>
          <p:nvPr/>
        </p:nvSpPr>
        <p:spPr>
          <a:xfrm>
            <a:off x="7742936" y="3635077"/>
            <a:ext cx="825735" cy="553998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000" b="1" dirty="0" smtClean="0">
                <a:solidFill>
                  <a:srgbClr val="FF0000"/>
                </a:solidFill>
              </a:rPr>
              <a:t>Update </a:t>
            </a:r>
            <a:r>
              <a:rPr lang="nb-NO" sz="1000" b="1" dirty="0" err="1" smtClean="0">
                <a:solidFill>
                  <a:srgbClr val="FF0000"/>
                </a:solidFill>
              </a:rPr>
              <a:t>current</a:t>
            </a:r>
            <a:r>
              <a:rPr lang="nb-NO" sz="1000" b="1" dirty="0" smtClean="0">
                <a:solidFill>
                  <a:srgbClr val="FF0000"/>
                </a:solidFill>
              </a:rPr>
              <a:t> </a:t>
            </a:r>
            <a:r>
              <a:rPr lang="nb-NO" sz="1000" b="1" dirty="0" err="1" smtClean="0">
                <a:solidFill>
                  <a:srgbClr val="FF0000"/>
                </a:solidFill>
              </a:rPr>
              <a:t>solution</a:t>
            </a:r>
            <a:endParaRPr lang="nb-NO" sz="1000" b="1" dirty="0" smtClean="0">
              <a:solidFill>
                <a:srgbClr val="FF0000"/>
              </a:solidFill>
            </a:endParaRPr>
          </a:p>
        </p:txBody>
      </p:sp>
      <p:sp>
        <p:nvSpPr>
          <p:cNvPr id="58" name="Pil ned 57"/>
          <p:cNvSpPr/>
          <p:nvPr/>
        </p:nvSpPr>
        <p:spPr>
          <a:xfrm rot="5400000">
            <a:off x="7428770" y="3594103"/>
            <a:ext cx="108000" cy="324000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TekstSylinder 60"/>
          <p:cNvSpPr txBox="1"/>
          <p:nvPr/>
        </p:nvSpPr>
        <p:spPr>
          <a:xfrm>
            <a:off x="3459333" y="2726147"/>
            <a:ext cx="928451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Are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we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finished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64" name="TekstSylinder 63"/>
          <p:cNvSpPr txBox="1"/>
          <p:nvPr/>
        </p:nvSpPr>
        <p:spPr>
          <a:xfrm>
            <a:off x="4387784" y="1795944"/>
            <a:ext cx="910783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b="1" dirty="0" smtClean="0">
                <a:solidFill>
                  <a:schemeClr val="accent3"/>
                </a:solidFill>
              </a:rPr>
              <a:t>Return Global best</a:t>
            </a:r>
          </a:p>
        </p:txBody>
      </p:sp>
      <p:sp>
        <p:nvSpPr>
          <p:cNvPr id="3" name="TekstSylinder 2"/>
          <p:cNvSpPr txBox="1"/>
          <p:nvPr/>
        </p:nvSpPr>
        <p:spPr>
          <a:xfrm>
            <a:off x="4094683" y="2412304"/>
            <a:ext cx="435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err="1" smtClean="0"/>
              <a:t>Yes</a:t>
            </a:r>
            <a:endParaRPr lang="en-GB" dirty="0"/>
          </a:p>
        </p:txBody>
      </p:sp>
      <p:sp>
        <p:nvSpPr>
          <p:cNvPr id="31" name="TekstSylinder 30"/>
          <p:cNvSpPr txBox="1"/>
          <p:nvPr/>
        </p:nvSpPr>
        <p:spPr>
          <a:xfrm>
            <a:off x="5595893" y="5421450"/>
            <a:ext cx="435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err="1" smtClean="0"/>
              <a:t>Yes</a:t>
            </a:r>
            <a:endParaRPr lang="en-GB" dirty="0"/>
          </a:p>
        </p:txBody>
      </p:sp>
      <p:sp>
        <p:nvSpPr>
          <p:cNvPr id="32" name="TekstSylinder 31"/>
          <p:cNvSpPr txBox="1"/>
          <p:nvPr/>
        </p:nvSpPr>
        <p:spPr>
          <a:xfrm>
            <a:off x="1713693" y="3979016"/>
            <a:ext cx="435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err="1" smtClean="0"/>
              <a:t>Yes</a:t>
            </a:r>
            <a:endParaRPr lang="en-GB" dirty="0"/>
          </a:p>
        </p:txBody>
      </p:sp>
      <p:sp>
        <p:nvSpPr>
          <p:cNvPr id="33" name="TekstSylinder 32"/>
          <p:cNvSpPr txBox="1"/>
          <p:nvPr/>
        </p:nvSpPr>
        <p:spPr>
          <a:xfrm>
            <a:off x="7283064" y="4160009"/>
            <a:ext cx="435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err="1" smtClean="0"/>
              <a:t>Yes</a:t>
            </a:r>
            <a:endParaRPr lang="en-GB" dirty="0"/>
          </a:p>
        </p:txBody>
      </p:sp>
      <p:sp>
        <p:nvSpPr>
          <p:cNvPr id="7" name="Sirkelformet pil 6"/>
          <p:cNvSpPr/>
          <p:nvPr/>
        </p:nvSpPr>
        <p:spPr>
          <a:xfrm rot="417813" flipH="1">
            <a:off x="2833375" y="2939890"/>
            <a:ext cx="1131646" cy="1201426"/>
          </a:xfrm>
          <a:prstGeom prst="circularArrow">
            <a:avLst>
              <a:gd name="adj1" fmla="val 12500"/>
              <a:gd name="adj2" fmla="val 1066409"/>
              <a:gd name="adj3" fmla="val 20457681"/>
              <a:gd name="adj4" fmla="val 17425967"/>
              <a:gd name="adj5" fmla="val 125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6" name="Sirkelformet pil 35"/>
          <p:cNvSpPr/>
          <p:nvPr/>
        </p:nvSpPr>
        <p:spPr>
          <a:xfrm rot="16551380" flipH="1">
            <a:off x="2550902" y="3603655"/>
            <a:ext cx="1334311" cy="1018156"/>
          </a:xfrm>
          <a:prstGeom prst="circularArrow">
            <a:avLst>
              <a:gd name="adj1" fmla="val 12500"/>
              <a:gd name="adj2" fmla="val 1066409"/>
              <a:gd name="adj3" fmla="val 20457681"/>
              <a:gd name="adj4" fmla="val 17425967"/>
              <a:gd name="adj5" fmla="val 125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7" name="Sirkelformet pil 36"/>
          <p:cNvSpPr/>
          <p:nvPr/>
        </p:nvSpPr>
        <p:spPr>
          <a:xfrm rot="13111704" flipH="1">
            <a:off x="4298516" y="4486939"/>
            <a:ext cx="1097283" cy="1018156"/>
          </a:xfrm>
          <a:prstGeom prst="circularArrow">
            <a:avLst>
              <a:gd name="adj1" fmla="val 12500"/>
              <a:gd name="adj2" fmla="val 1066409"/>
              <a:gd name="adj3" fmla="val 20457681"/>
              <a:gd name="adj4" fmla="val 17425967"/>
              <a:gd name="adj5" fmla="val 12500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9" name="TekstSylinder 38"/>
          <p:cNvSpPr txBox="1"/>
          <p:nvPr/>
        </p:nvSpPr>
        <p:spPr>
          <a:xfrm>
            <a:off x="2510172" y="4353974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smtClean="0"/>
              <a:t>No</a:t>
            </a:r>
            <a:endParaRPr lang="en-GB" dirty="0"/>
          </a:p>
        </p:txBody>
      </p:sp>
      <p:sp>
        <p:nvSpPr>
          <p:cNvPr id="65" name="TekstSylinder 64"/>
          <p:cNvSpPr txBox="1"/>
          <p:nvPr/>
        </p:nvSpPr>
        <p:spPr>
          <a:xfrm>
            <a:off x="2636092" y="3024210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smtClean="0"/>
              <a:t>No</a:t>
            </a:r>
            <a:endParaRPr lang="en-GB" dirty="0"/>
          </a:p>
        </p:txBody>
      </p:sp>
      <p:sp>
        <p:nvSpPr>
          <p:cNvPr id="66" name="Sirkelformet pil 65"/>
          <p:cNvSpPr/>
          <p:nvPr/>
        </p:nvSpPr>
        <p:spPr>
          <a:xfrm rot="10254385" flipH="1">
            <a:off x="5667029" y="3936471"/>
            <a:ext cx="1097283" cy="1018156"/>
          </a:xfrm>
          <a:prstGeom prst="circularArrow">
            <a:avLst>
              <a:gd name="adj1" fmla="val 12500"/>
              <a:gd name="adj2" fmla="val 1066409"/>
              <a:gd name="adj3" fmla="val 20457681"/>
              <a:gd name="adj4" fmla="val 17425967"/>
              <a:gd name="adj5" fmla="val 125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7" name="Sirkelformet pil 66"/>
          <p:cNvSpPr/>
          <p:nvPr/>
        </p:nvSpPr>
        <p:spPr>
          <a:xfrm rot="6267838" flipH="1">
            <a:off x="5566791" y="3062487"/>
            <a:ext cx="1097283" cy="1018156"/>
          </a:xfrm>
          <a:prstGeom prst="circularArrow">
            <a:avLst>
              <a:gd name="adj1" fmla="val 12500"/>
              <a:gd name="adj2" fmla="val 1066409"/>
              <a:gd name="adj3" fmla="val 20457681"/>
              <a:gd name="adj4" fmla="val 17425967"/>
              <a:gd name="adj5" fmla="val 12500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8" name="Sirkelformet pil 67"/>
          <p:cNvSpPr/>
          <p:nvPr/>
        </p:nvSpPr>
        <p:spPr>
          <a:xfrm rot="3247190" flipH="1">
            <a:off x="4325342" y="2703294"/>
            <a:ext cx="1097283" cy="1018156"/>
          </a:xfrm>
          <a:prstGeom prst="circularArrow">
            <a:avLst>
              <a:gd name="adj1" fmla="val 12500"/>
              <a:gd name="adj2" fmla="val 1066409"/>
              <a:gd name="adj3" fmla="val 20457681"/>
              <a:gd name="adj4" fmla="val 18353031"/>
              <a:gd name="adj5" fmla="val 12500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9" name="TekstSylinder 68"/>
          <p:cNvSpPr txBox="1"/>
          <p:nvPr/>
        </p:nvSpPr>
        <p:spPr>
          <a:xfrm>
            <a:off x="6631802" y="4548276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smtClean="0"/>
              <a:t>No</a:t>
            </a:r>
            <a:endParaRPr lang="en-GB" dirty="0"/>
          </a:p>
        </p:txBody>
      </p:sp>
      <p:sp>
        <p:nvSpPr>
          <p:cNvPr id="70" name="Sirkelformet pil 69"/>
          <p:cNvSpPr/>
          <p:nvPr/>
        </p:nvSpPr>
        <p:spPr>
          <a:xfrm rot="4783191" flipH="1" flipV="1">
            <a:off x="3725179" y="2072738"/>
            <a:ext cx="1417674" cy="1281978"/>
          </a:xfrm>
          <a:prstGeom prst="circularArrow">
            <a:avLst>
              <a:gd name="adj1" fmla="val 12500"/>
              <a:gd name="adj2" fmla="val 1066409"/>
              <a:gd name="adj3" fmla="val 20457681"/>
              <a:gd name="adj4" fmla="val 17425967"/>
              <a:gd name="adj5" fmla="val 1250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1" name="Sirkelformet pil 70"/>
          <p:cNvSpPr/>
          <p:nvPr/>
        </p:nvSpPr>
        <p:spPr>
          <a:xfrm rot="18541485" flipH="1">
            <a:off x="1759154" y="1315013"/>
            <a:ext cx="1131646" cy="3418392"/>
          </a:xfrm>
          <a:prstGeom prst="circularArrow">
            <a:avLst>
              <a:gd name="adj1" fmla="val 12500"/>
              <a:gd name="adj2" fmla="val 1085490"/>
              <a:gd name="adj3" fmla="val 20457681"/>
              <a:gd name="adj4" fmla="val 18364128"/>
              <a:gd name="adj5" fmla="val 125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0" name="TekstSylinder 39"/>
          <p:cNvSpPr txBox="1"/>
          <p:nvPr/>
        </p:nvSpPr>
        <p:spPr>
          <a:xfrm>
            <a:off x="845506" y="3066782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smtClean="0"/>
              <a:t>Enter Loop</a:t>
            </a:r>
            <a:endParaRPr lang="en-GB" sz="1200" dirty="0"/>
          </a:p>
        </p:txBody>
      </p:sp>
      <p:sp>
        <p:nvSpPr>
          <p:cNvPr id="41" name="TekstSylinder 40"/>
          <p:cNvSpPr txBox="1"/>
          <p:nvPr/>
        </p:nvSpPr>
        <p:spPr>
          <a:xfrm>
            <a:off x="3468579" y="1948609"/>
            <a:ext cx="548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Exit Loop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794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7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8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1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3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9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0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2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3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5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6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8" dur="indefinit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9" dur="indefinite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1" dur="indefinite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2" dur="indefinite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4" dur="indefinit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5" dur="indefinite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7" dur="indefinit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8" dur="indefinite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0" dur="indefinit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1" dur="indefinite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3" dur="indefinit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4" dur="indefinite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6" dur="indefinit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7" dur="indefinite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2" grpId="0" animBg="1"/>
      <p:bldP spid="43" grpId="0" animBg="1"/>
      <p:bldP spid="45" grpId="0" animBg="1"/>
      <p:bldP spid="46" grpId="0" animBg="1"/>
      <p:bldP spid="47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6" grpId="0" animBg="1"/>
      <p:bldP spid="57" grpId="0" animBg="1"/>
      <p:bldP spid="58" grpId="0" animBg="1"/>
      <p:bldP spid="61" grpId="0" animBg="1"/>
      <p:bldP spid="64" grpId="0" animBg="1"/>
      <p:bldP spid="3" grpId="0"/>
      <p:bldP spid="31" grpId="0"/>
      <p:bldP spid="32" grpId="0"/>
      <p:bldP spid="33" grpId="0"/>
      <p:bldP spid="7" grpId="0" animBg="1"/>
      <p:bldP spid="36" grpId="0" animBg="1"/>
      <p:bldP spid="37" grpId="0" animBg="1"/>
      <p:bldP spid="39" grpId="0"/>
      <p:bldP spid="65" grpId="0"/>
      <p:bldP spid="66" grpId="0" animBg="1"/>
      <p:bldP spid="67" grpId="0" animBg="1"/>
      <p:bldP spid="68" grpId="0" animBg="1"/>
      <p:bldP spid="69" grpId="0"/>
      <p:bldP spid="70" grpId="0" animBg="1"/>
      <p:bldP spid="71" grpId="0" animBg="1"/>
      <p:bldP spid="40" grpId="0"/>
      <p:bldP spid="4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4</a:t>
            </a:r>
            <a:r>
              <a:rPr lang="en-GB" baseline="30000" noProof="0" dirty="0" smtClean="0"/>
              <a:t>th</a:t>
            </a:r>
            <a:r>
              <a:rPr lang="en-GB" noProof="0" dirty="0" smtClean="0"/>
              <a:t> Party Logistics Optimizer</a:t>
            </a:r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ssholder for innhold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nb-NO" noProof="0" dirty="0" smtClean="0"/>
                  <a:t>Acceptance </a:t>
                </a:r>
                <a:r>
                  <a:rPr lang="nb-NO" noProof="0" dirty="0" err="1" smtClean="0"/>
                  <a:t>criteria</a:t>
                </a:r>
                <a:r>
                  <a:rPr lang="nb-NO" noProof="0" dirty="0" smtClean="0"/>
                  <a:t>:</a:t>
                </a:r>
              </a:p>
              <a:p>
                <a:pPr lvl="1"/>
                <a:r>
                  <a:rPr lang="nb-NO" noProof="0" dirty="0" err="1" smtClean="0"/>
                  <a:t>Cooling</a:t>
                </a:r>
                <a:r>
                  <a:rPr lang="nb-NO" noProof="0" dirty="0" smtClean="0"/>
                  <a:t> </a:t>
                </a:r>
                <a:r>
                  <a:rPr lang="nb-NO" noProof="0" dirty="0" err="1" smtClean="0"/>
                  <a:t>schedule</a:t>
                </a:r>
                <a:r>
                  <a:rPr lang="nb-NO" noProof="0" dirty="0" smtClean="0"/>
                  <a:t> from </a:t>
                </a:r>
                <a:r>
                  <a:rPr lang="nb-NO" noProof="0" dirty="0" err="1" smtClean="0"/>
                  <a:t>Simulated</a:t>
                </a:r>
                <a:r>
                  <a:rPr lang="nb-NO" noProof="0" dirty="0" smtClean="0"/>
                  <a:t> </a:t>
                </a:r>
                <a:r>
                  <a:rPr lang="nb-NO" noProof="0" dirty="0" err="1" smtClean="0"/>
                  <a:t>Anealing</a:t>
                </a:r>
                <a:endParaRPr lang="nb-NO" dirty="0"/>
              </a:p>
              <a:p>
                <a:pPr lvl="1"/>
                <a:r>
                  <a:rPr lang="nb-NO" noProof="0" dirty="0" smtClean="0"/>
                  <a:t>Start </a:t>
                </a:r>
                <a:r>
                  <a:rPr lang="nb-NO" noProof="0" dirty="0" err="1" smtClean="0"/>
                  <a:t>temperature</a:t>
                </a:r>
                <a:r>
                  <a:rPr lang="nb-NO" noProof="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noProof="0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nb-NO" b="0" i="1" noProof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nb-NO" b="0" i="1" noProof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nb-NO" b="0" i="1" noProof="0" smtClean="0">
                            <a:latin typeface="Cambria Math" panose="02040503050406030204" pitchFamily="18" charset="0"/>
                          </a:rPr>
                          <m:t>𝑠𝑡𝑎𝑟𝑡</m:t>
                        </m:r>
                      </m:sub>
                    </m:sSub>
                  </m:oMath>
                </a14:m>
                <a:endParaRPr lang="nb-NO" noProof="0" dirty="0" smtClean="0"/>
              </a:p>
              <a:p>
                <a:pPr lvl="1"/>
                <a:r>
                  <a:rPr lang="nb-NO" noProof="0" dirty="0" smtClean="0"/>
                  <a:t> </a:t>
                </a:r>
                <a14:m>
                  <m:oMath xmlns:m="http://schemas.openxmlformats.org/officeDocument/2006/math">
                    <m:r>
                      <a:rPr lang="nb-NO" b="0" i="1" noProof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nb-NO" b="0" i="1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b-NO" noProof="0" dirty="0" smtClean="0"/>
                  <a:t>is </a:t>
                </a:r>
                <a:r>
                  <a:rPr lang="nb-NO" noProof="0" dirty="0" err="1" smtClean="0"/>
                  <a:t>reduced</a:t>
                </a:r>
                <a:r>
                  <a:rPr lang="nb-NO" noProof="0" dirty="0" smtClean="0"/>
                  <a:t> in </a:t>
                </a:r>
                <a:r>
                  <a:rPr lang="nb-NO" noProof="0" dirty="0" err="1" smtClean="0"/>
                  <a:t>each</a:t>
                </a:r>
                <a:r>
                  <a:rPr lang="nb-NO" noProof="0" dirty="0" smtClean="0"/>
                  <a:t> </a:t>
                </a:r>
                <a:r>
                  <a:rPr lang="nb-NO" noProof="0" dirty="0" err="1" smtClean="0"/>
                  <a:t>iteration</a:t>
                </a:r>
                <a:r>
                  <a:rPr lang="nb-NO" dirty="0" smtClean="0"/>
                  <a:t>.</a:t>
                </a:r>
              </a:p>
              <a:p>
                <a:pPr lvl="1"/>
                <a:r>
                  <a:rPr lang="nb-NO" noProof="0" dirty="0" smtClean="0"/>
                  <a:t>A </a:t>
                </a:r>
                <a:r>
                  <a:rPr lang="nb-NO" noProof="0" dirty="0" err="1" smtClean="0"/>
                  <a:t>worse</a:t>
                </a:r>
                <a:r>
                  <a:rPr lang="nb-NO" noProof="0" dirty="0" smtClean="0"/>
                  <a:t> </a:t>
                </a:r>
                <a:r>
                  <a:rPr lang="nb-NO" noProof="0" dirty="0" err="1" smtClean="0"/>
                  <a:t>solution</a:t>
                </a:r>
                <a:r>
                  <a:rPr lang="nb-NO" noProof="0" dirty="0" smtClean="0"/>
                  <a:t> is </a:t>
                </a:r>
                <a:r>
                  <a:rPr lang="nb-NO" noProof="0" dirty="0" err="1" smtClean="0"/>
                  <a:t>accepted</a:t>
                </a:r>
                <a:r>
                  <a:rPr lang="nb-NO" noProof="0" dirty="0" smtClean="0"/>
                  <a:t> </a:t>
                </a:r>
                <a:r>
                  <a:rPr lang="nb-NO" noProof="0" dirty="0" err="1" smtClean="0"/>
                  <a:t>with</a:t>
                </a:r>
                <a:r>
                  <a:rPr lang="nb-NO" noProof="0" dirty="0" smtClean="0"/>
                  <a:t> </a:t>
                </a:r>
                <a:r>
                  <a:rPr lang="nb-NO" noProof="0" dirty="0" err="1" smtClean="0"/>
                  <a:t>probability</a:t>
                </a:r>
                <a:r>
                  <a:rPr lang="nb-NO" noProof="0" dirty="0" smtClean="0"/>
                  <a:t>:</a:t>
                </a:r>
              </a:p>
              <a:p>
                <a:pPr lvl="1"/>
                <a:endParaRPr lang="nb-NO" noProof="0" dirty="0" smtClean="0"/>
              </a:p>
              <a:p>
                <a:pPr lvl="1"/>
                <a:r>
                  <a:rPr lang="nb-NO" dirty="0" err="1" smtClean="0"/>
                  <a:t>We</a:t>
                </a:r>
                <a:r>
                  <a:rPr lang="nb-NO" dirty="0" smtClean="0"/>
                  <a:t> </a:t>
                </a:r>
                <a:r>
                  <a:rPr lang="nb-NO" dirty="0" err="1" smtClean="0"/>
                  <a:t>find</a:t>
                </a:r>
                <a:r>
                  <a:rPr lang="nb-NO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𝑠𝑡𝑎𝑟𝑡</m:t>
                        </m:r>
                      </m:sub>
                    </m:sSub>
                  </m:oMath>
                </a14:m>
                <a:r>
                  <a:rPr lang="nb-NO" noProof="0" dirty="0" smtClean="0"/>
                  <a:t> by </a:t>
                </a:r>
                <a:r>
                  <a:rPr lang="nb-NO" noProof="0" dirty="0" err="1" smtClean="0"/>
                  <a:t>calculating</a:t>
                </a:r>
                <a:r>
                  <a:rPr lang="nb-NO" dirty="0" smtClean="0"/>
                  <a:t>: </a:t>
                </a:r>
              </a:p>
              <a:p>
                <a:pPr marL="1828800" lvl="4" indent="0">
                  <a:buNone/>
                </a:pPr>
                <a:r>
                  <a:rPr lang="nb-NO" noProof="0" dirty="0" smtClean="0"/>
                  <a:t>   </a:t>
                </a:r>
                <a:r>
                  <a:rPr lang="nb-NO" noProof="0" dirty="0" err="1" smtClean="0"/>
                  <a:t>after</a:t>
                </a:r>
                <a:r>
                  <a:rPr lang="nb-NO" noProof="0" dirty="0" smtClean="0"/>
                  <a:t> 100 </a:t>
                </a:r>
                <a:r>
                  <a:rPr lang="nb-NO" noProof="0" dirty="0" err="1" smtClean="0"/>
                  <a:t>iterations</a:t>
                </a:r>
                <a:r>
                  <a:rPr lang="nb-NO" noProof="0" dirty="0" smtClean="0"/>
                  <a:t>.</a:t>
                </a:r>
              </a:p>
            </p:txBody>
          </p:sp>
        </mc:Choice>
        <mc:Fallback xmlns="">
          <p:sp>
            <p:nvSpPr>
              <p:cNvPr id="3" name="Plassholder for innhol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566" t="-2665" r="-18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352557" y="6381328"/>
            <a:ext cx="879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Motivation → Problem → </a:t>
            </a:r>
            <a:r>
              <a:rPr lang="en-GB" b="1" dirty="0" smtClean="0"/>
              <a:t>4PLO</a:t>
            </a:r>
            <a:r>
              <a:rPr lang="en-GB" dirty="0" smtClean="0"/>
              <a:t> → Experiments → Conclusions</a:t>
            </a:r>
            <a:endParaRPr lang="en-GB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7704" y="5156943"/>
            <a:ext cx="1151839" cy="549977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63688" y="4221088"/>
            <a:ext cx="1440160" cy="441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789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4</a:t>
            </a:r>
            <a:r>
              <a:rPr lang="en-GB" baseline="30000" noProof="0" dirty="0" smtClean="0"/>
              <a:t>th</a:t>
            </a:r>
            <a:r>
              <a:rPr lang="en-GB" noProof="0" dirty="0" smtClean="0"/>
              <a:t> Party Logistics Optimizer</a:t>
            </a:r>
            <a:endParaRPr lang="en-GB" noProof="0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352557" y="6381328"/>
            <a:ext cx="879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Motivation → Problem → </a:t>
            </a:r>
            <a:r>
              <a:rPr lang="en-GB" b="1" dirty="0" smtClean="0"/>
              <a:t>4PLO</a:t>
            </a:r>
            <a:r>
              <a:rPr lang="en-GB" dirty="0" smtClean="0"/>
              <a:t> → Experiments → Conclusions</a:t>
            </a:r>
            <a:endParaRPr lang="en-GB" dirty="0"/>
          </a:p>
        </p:txBody>
      </p:sp>
      <p:sp>
        <p:nvSpPr>
          <p:cNvPr id="38" name="TekstSylinder 37"/>
          <p:cNvSpPr txBox="1"/>
          <p:nvPr/>
        </p:nvSpPr>
        <p:spPr>
          <a:xfrm>
            <a:off x="1020842" y="2225290"/>
            <a:ext cx="108012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Generate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b-NO" sz="1200" b="1" dirty="0" smtClean="0">
                <a:solidFill>
                  <a:srgbClr val="FF0000"/>
                </a:solidFill>
              </a:rPr>
              <a:t>initial </a:t>
            </a:r>
            <a:r>
              <a:rPr lang="nb-NO" sz="1200" b="1" dirty="0" err="1" smtClean="0">
                <a:solidFill>
                  <a:srgbClr val="FF0000"/>
                </a:solidFill>
              </a:rPr>
              <a:t>solution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42" name="TekstSylinder 41"/>
          <p:cNvSpPr txBox="1"/>
          <p:nvPr/>
        </p:nvSpPr>
        <p:spPr>
          <a:xfrm>
            <a:off x="2100962" y="3614273"/>
            <a:ext cx="108012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Are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we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stuck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?</a:t>
            </a:r>
            <a:endParaRPr lang="en-GB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3" name="Pil ned 42"/>
          <p:cNvSpPr/>
          <p:nvPr/>
        </p:nvSpPr>
        <p:spPr>
          <a:xfrm rot="5400000">
            <a:off x="1880572" y="3840076"/>
            <a:ext cx="108000" cy="252000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5" name="TekstSylinder 44"/>
          <p:cNvSpPr txBox="1"/>
          <p:nvPr/>
        </p:nvSpPr>
        <p:spPr>
          <a:xfrm>
            <a:off x="681360" y="3521939"/>
            <a:ext cx="108012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Apply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 Wild Escape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Algorithm</a:t>
            </a:r>
            <a:endParaRPr lang="en-GB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6" name="TekstSylinder 45"/>
          <p:cNvSpPr txBox="1"/>
          <p:nvPr/>
        </p:nvSpPr>
        <p:spPr>
          <a:xfrm>
            <a:off x="3317206" y="4535700"/>
            <a:ext cx="1293798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Select a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heuristic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 from pool and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apply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 it to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the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b-NO" sz="1200" b="1" dirty="0" err="1" smtClean="0">
                <a:solidFill>
                  <a:srgbClr val="FF0000"/>
                </a:solidFill>
              </a:rPr>
              <a:t>current</a:t>
            </a:r>
            <a:r>
              <a:rPr lang="nb-NO" sz="1200" b="1" dirty="0" smtClean="0">
                <a:solidFill>
                  <a:srgbClr val="FF0000"/>
                </a:solidFill>
              </a:rPr>
              <a:t> </a:t>
            </a:r>
            <a:r>
              <a:rPr lang="nb-NO" sz="1200" b="1" dirty="0" err="1" smtClean="0">
                <a:solidFill>
                  <a:srgbClr val="FF0000"/>
                </a:solidFill>
              </a:rPr>
              <a:t>solution</a:t>
            </a:r>
            <a:endParaRPr lang="nb-NO" sz="1200" b="1" dirty="0" smtClean="0">
              <a:solidFill>
                <a:srgbClr val="FF0000"/>
              </a:solidFill>
            </a:endParaRPr>
          </a:p>
        </p:txBody>
      </p:sp>
      <p:sp>
        <p:nvSpPr>
          <p:cNvPr id="47" name="Pil høyre 46"/>
          <p:cNvSpPr/>
          <p:nvPr/>
        </p:nvSpPr>
        <p:spPr>
          <a:xfrm>
            <a:off x="1808572" y="3702103"/>
            <a:ext cx="252000" cy="108000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9" name="TekstSylinder 48"/>
          <p:cNvSpPr txBox="1"/>
          <p:nvPr/>
        </p:nvSpPr>
        <p:spPr>
          <a:xfrm>
            <a:off x="5214037" y="2684817"/>
            <a:ext cx="906865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Update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heuristic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selection</a:t>
            </a:r>
            <a:endParaRPr lang="nb-NO" sz="1200" b="1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0" name="TekstSylinder 49"/>
          <p:cNvSpPr txBox="1"/>
          <p:nvPr/>
        </p:nvSpPr>
        <p:spPr>
          <a:xfrm>
            <a:off x="5311909" y="4590122"/>
            <a:ext cx="99922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New global best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solution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51" name="Pil ned 50"/>
          <p:cNvSpPr/>
          <p:nvPr/>
        </p:nvSpPr>
        <p:spPr>
          <a:xfrm>
            <a:off x="5508048" y="5357449"/>
            <a:ext cx="108000" cy="466794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2" name="TekstSylinder 51"/>
          <p:cNvSpPr txBox="1"/>
          <p:nvPr/>
        </p:nvSpPr>
        <p:spPr>
          <a:xfrm>
            <a:off x="5408014" y="5871124"/>
            <a:ext cx="935707" cy="43088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050" b="1" dirty="0" smtClean="0">
                <a:solidFill>
                  <a:schemeClr val="accent3"/>
                </a:solidFill>
              </a:rPr>
              <a:t>Update global best</a:t>
            </a:r>
          </a:p>
        </p:txBody>
      </p:sp>
      <p:sp>
        <p:nvSpPr>
          <p:cNvPr id="53" name="Pil ned 52"/>
          <p:cNvSpPr/>
          <p:nvPr/>
        </p:nvSpPr>
        <p:spPr>
          <a:xfrm rot="10800000">
            <a:off x="6045927" y="5357449"/>
            <a:ext cx="108000" cy="468000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5" name="TekstSylinder 54"/>
          <p:cNvSpPr txBox="1"/>
          <p:nvPr/>
        </p:nvSpPr>
        <p:spPr>
          <a:xfrm>
            <a:off x="6235695" y="3616168"/>
            <a:ext cx="991407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Accept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new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solution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56" name="Pil ned 55"/>
          <p:cNvSpPr/>
          <p:nvPr/>
        </p:nvSpPr>
        <p:spPr>
          <a:xfrm rot="16200000">
            <a:off x="7454570" y="3913979"/>
            <a:ext cx="108000" cy="324000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7" name="TekstSylinder 56"/>
          <p:cNvSpPr txBox="1"/>
          <p:nvPr/>
        </p:nvSpPr>
        <p:spPr>
          <a:xfrm>
            <a:off x="7742936" y="3635077"/>
            <a:ext cx="825735" cy="553998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000" b="1" dirty="0" smtClean="0">
                <a:solidFill>
                  <a:srgbClr val="FF0000"/>
                </a:solidFill>
              </a:rPr>
              <a:t>Update </a:t>
            </a:r>
            <a:r>
              <a:rPr lang="nb-NO" sz="1000" b="1" dirty="0" err="1" smtClean="0">
                <a:solidFill>
                  <a:srgbClr val="FF0000"/>
                </a:solidFill>
              </a:rPr>
              <a:t>current</a:t>
            </a:r>
            <a:r>
              <a:rPr lang="nb-NO" sz="1000" b="1" dirty="0" smtClean="0">
                <a:solidFill>
                  <a:srgbClr val="FF0000"/>
                </a:solidFill>
              </a:rPr>
              <a:t> </a:t>
            </a:r>
            <a:r>
              <a:rPr lang="nb-NO" sz="1000" b="1" dirty="0" err="1" smtClean="0">
                <a:solidFill>
                  <a:srgbClr val="FF0000"/>
                </a:solidFill>
              </a:rPr>
              <a:t>solution</a:t>
            </a:r>
            <a:endParaRPr lang="nb-NO" sz="1000" b="1" dirty="0" smtClean="0">
              <a:solidFill>
                <a:srgbClr val="FF0000"/>
              </a:solidFill>
            </a:endParaRPr>
          </a:p>
        </p:txBody>
      </p:sp>
      <p:sp>
        <p:nvSpPr>
          <p:cNvPr id="58" name="Pil ned 57"/>
          <p:cNvSpPr/>
          <p:nvPr/>
        </p:nvSpPr>
        <p:spPr>
          <a:xfrm rot="5400000">
            <a:off x="7428770" y="3594103"/>
            <a:ext cx="108000" cy="324000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TekstSylinder 60"/>
          <p:cNvSpPr txBox="1"/>
          <p:nvPr/>
        </p:nvSpPr>
        <p:spPr>
          <a:xfrm>
            <a:off x="3459333" y="2726147"/>
            <a:ext cx="928451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Are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we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finished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64" name="TekstSylinder 63"/>
          <p:cNvSpPr txBox="1"/>
          <p:nvPr/>
        </p:nvSpPr>
        <p:spPr>
          <a:xfrm>
            <a:off x="4387784" y="1795944"/>
            <a:ext cx="910783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b="1" dirty="0" smtClean="0">
                <a:solidFill>
                  <a:schemeClr val="accent3"/>
                </a:solidFill>
              </a:rPr>
              <a:t>Return Global best</a:t>
            </a:r>
          </a:p>
        </p:txBody>
      </p:sp>
      <p:sp>
        <p:nvSpPr>
          <p:cNvPr id="3" name="TekstSylinder 2"/>
          <p:cNvSpPr txBox="1"/>
          <p:nvPr/>
        </p:nvSpPr>
        <p:spPr>
          <a:xfrm>
            <a:off x="4136944" y="2406363"/>
            <a:ext cx="435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err="1" smtClean="0"/>
              <a:t>Yes</a:t>
            </a:r>
            <a:endParaRPr lang="en-GB" dirty="0"/>
          </a:p>
        </p:txBody>
      </p:sp>
      <p:sp>
        <p:nvSpPr>
          <p:cNvPr id="31" name="TekstSylinder 30"/>
          <p:cNvSpPr txBox="1"/>
          <p:nvPr/>
        </p:nvSpPr>
        <p:spPr>
          <a:xfrm>
            <a:off x="5595893" y="5421450"/>
            <a:ext cx="435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err="1" smtClean="0"/>
              <a:t>Yes</a:t>
            </a:r>
            <a:endParaRPr lang="en-GB" dirty="0"/>
          </a:p>
        </p:txBody>
      </p:sp>
      <p:sp>
        <p:nvSpPr>
          <p:cNvPr id="32" name="TekstSylinder 31"/>
          <p:cNvSpPr txBox="1"/>
          <p:nvPr/>
        </p:nvSpPr>
        <p:spPr>
          <a:xfrm>
            <a:off x="1713693" y="3979016"/>
            <a:ext cx="435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err="1" smtClean="0"/>
              <a:t>Yes</a:t>
            </a:r>
            <a:endParaRPr lang="en-GB" dirty="0"/>
          </a:p>
        </p:txBody>
      </p:sp>
      <p:sp>
        <p:nvSpPr>
          <p:cNvPr id="33" name="TekstSylinder 32"/>
          <p:cNvSpPr txBox="1"/>
          <p:nvPr/>
        </p:nvSpPr>
        <p:spPr>
          <a:xfrm>
            <a:off x="7283064" y="4160009"/>
            <a:ext cx="435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err="1" smtClean="0"/>
              <a:t>Yes</a:t>
            </a:r>
            <a:endParaRPr lang="en-GB" dirty="0"/>
          </a:p>
        </p:txBody>
      </p:sp>
      <p:sp>
        <p:nvSpPr>
          <p:cNvPr id="7" name="Sirkelformet pil 6"/>
          <p:cNvSpPr/>
          <p:nvPr/>
        </p:nvSpPr>
        <p:spPr>
          <a:xfrm rot="417813" flipH="1">
            <a:off x="2833375" y="2939890"/>
            <a:ext cx="1131646" cy="1201426"/>
          </a:xfrm>
          <a:prstGeom prst="circularArrow">
            <a:avLst>
              <a:gd name="adj1" fmla="val 12500"/>
              <a:gd name="adj2" fmla="val 1066409"/>
              <a:gd name="adj3" fmla="val 20457681"/>
              <a:gd name="adj4" fmla="val 17425967"/>
              <a:gd name="adj5" fmla="val 125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6" name="Sirkelformet pil 35"/>
          <p:cNvSpPr/>
          <p:nvPr/>
        </p:nvSpPr>
        <p:spPr>
          <a:xfrm rot="16551380" flipH="1">
            <a:off x="2550902" y="3603655"/>
            <a:ext cx="1334311" cy="1018156"/>
          </a:xfrm>
          <a:prstGeom prst="circularArrow">
            <a:avLst>
              <a:gd name="adj1" fmla="val 12500"/>
              <a:gd name="adj2" fmla="val 1066409"/>
              <a:gd name="adj3" fmla="val 20457681"/>
              <a:gd name="adj4" fmla="val 17425967"/>
              <a:gd name="adj5" fmla="val 125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7" name="Sirkelformet pil 36"/>
          <p:cNvSpPr/>
          <p:nvPr/>
        </p:nvSpPr>
        <p:spPr>
          <a:xfrm rot="13111704" flipH="1">
            <a:off x="4298516" y="4486939"/>
            <a:ext cx="1097283" cy="1018156"/>
          </a:xfrm>
          <a:prstGeom prst="circularArrow">
            <a:avLst>
              <a:gd name="adj1" fmla="val 12500"/>
              <a:gd name="adj2" fmla="val 1066409"/>
              <a:gd name="adj3" fmla="val 20457681"/>
              <a:gd name="adj4" fmla="val 17425967"/>
              <a:gd name="adj5" fmla="val 12500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9" name="TekstSylinder 38"/>
          <p:cNvSpPr txBox="1"/>
          <p:nvPr/>
        </p:nvSpPr>
        <p:spPr>
          <a:xfrm>
            <a:off x="2510172" y="4353974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smtClean="0"/>
              <a:t>No</a:t>
            </a:r>
            <a:endParaRPr lang="en-GB" dirty="0"/>
          </a:p>
        </p:txBody>
      </p:sp>
      <p:sp>
        <p:nvSpPr>
          <p:cNvPr id="65" name="TekstSylinder 64"/>
          <p:cNvSpPr txBox="1"/>
          <p:nvPr/>
        </p:nvSpPr>
        <p:spPr>
          <a:xfrm>
            <a:off x="2636092" y="3024210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smtClean="0"/>
              <a:t>No</a:t>
            </a:r>
            <a:endParaRPr lang="en-GB" dirty="0"/>
          </a:p>
        </p:txBody>
      </p:sp>
      <p:sp>
        <p:nvSpPr>
          <p:cNvPr id="66" name="Sirkelformet pil 65"/>
          <p:cNvSpPr/>
          <p:nvPr/>
        </p:nvSpPr>
        <p:spPr>
          <a:xfrm rot="10254385" flipH="1">
            <a:off x="5667029" y="3936471"/>
            <a:ext cx="1097283" cy="1018156"/>
          </a:xfrm>
          <a:prstGeom prst="circularArrow">
            <a:avLst>
              <a:gd name="adj1" fmla="val 12500"/>
              <a:gd name="adj2" fmla="val 1066409"/>
              <a:gd name="adj3" fmla="val 20457681"/>
              <a:gd name="adj4" fmla="val 17425967"/>
              <a:gd name="adj5" fmla="val 125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7" name="Sirkelformet pil 66"/>
          <p:cNvSpPr/>
          <p:nvPr/>
        </p:nvSpPr>
        <p:spPr>
          <a:xfrm rot="6267838" flipH="1">
            <a:off x="5566791" y="3062487"/>
            <a:ext cx="1097283" cy="1018156"/>
          </a:xfrm>
          <a:prstGeom prst="circularArrow">
            <a:avLst>
              <a:gd name="adj1" fmla="val 12500"/>
              <a:gd name="adj2" fmla="val 1066409"/>
              <a:gd name="adj3" fmla="val 20457681"/>
              <a:gd name="adj4" fmla="val 17425967"/>
              <a:gd name="adj5" fmla="val 12500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8" name="Sirkelformet pil 67"/>
          <p:cNvSpPr/>
          <p:nvPr/>
        </p:nvSpPr>
        <p:spPr>
          <a:xfrm rot="3247190" flipH="1">
            <a:off x="4325342" y="2703294"/>
            <a:ext cx="1097283" cy="1018156"/>
          </a:xfrm>
          <a:prstGeom prst="circularArrow">
            <a:avLst>
              <a:gd name="adj1" fmla="val 12500"/>
              <a:gd name="adj2" fmla="val 1066409"/>
              <a:gd name="adj3" fmla="val 20457681"/>
              <a:gd name="adj4" fmla="val 18353031"/>
              <a:gd name="adj5" fmla="val 12500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9" name="TekstSylinder 68"/>
          <p:cNvSpPr txBox="1"/>
          <p:nvPr/>
        </p:nvSpPr>
        <p:spPr>
          <a:xfrm>
            <a:off x="6631802" y="4548276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smtClean="0"/>
              <a:t>No</a:t>
            </a:r>
            <a:endParaRPr lang="en-GB" dirty="0"/>
          </a:p>
        </p:txBody>
      </p:sp>
      <p:sp>
        <p:nvSpPr>
          <p:cNvPr id="70" name="Sirkelformet pil 69"/>
          <p:cNvSpPr/>
          <p:nvPr/>
        </p:nvSpPr>
        <p:spPr>
          <a:xfrm rot="4783191" flipH="1" flipV="1">
            <a:off x="3725179" y="2072738"/>
            <a:ext cx="1417674" cy="1281978"/>
          </a:xfrm>
          <a:prstGeom prst="circularArrow">
            <a:avLst>
              <a:gd name="adj1" fmla="val 12500"/>
              <a:gd name="adj2" fmla="val 1066409"/>
              <a:gd name="adj3" fmla="val 20457681"/>
              <a:gd name="adj4" fmla="val 17425967"/>
              <a:gd name="adj5" fmla="val 1250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1" name="Sirkelformet pil 70"/>
          <p:cNvSpPr/>
          <p:nvPr/>
        </p:nvSpPr>
        <p:spPr>
          <a:xfrm rot="18541485" flipH="1">
            <a:off x="1759154" y="1315013"/>
            <a:ext cx="1131646" cy="3418392"/>
          </a:xfrm>
          <a:prstGeom prst="circularArrow">
            <a:avLst>
              <a:gd name="adj1" fmla="val 12500"/>
              <a:gd name="adj2" fmla="val 1085490"/>
              <a:gd name="adj3" fmla="val 20457681"/>
              <a:gd name="adj4" fmla="val 18364128"/>
              <a:gd name="adj5" fmla="val 125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0" name="TekstSylinder 39"/>
          <p:cNvSpPr txBox="1"/>
          <p:nvPr/>
        </p:nvSpPr>
        <p:spPr>
          <a:xfrm>
            <a:off x="845506" y="3066782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smtClean="0"/>
              <a:t>Enter Loop</a:t>
            </a:r>
            <a:endParaRPr lang="en-GB" sz="1200" dirty="0"/>
          </a:p>
        </p:txBody>
      </p:sp>
      <p:sp>
        <p:nvSpPr>
          <p:cNvPr id="41" name="TekstSylinder 40"/>
          <p:cNvSpPr txBox="1"/>
          <p:nvPr/>
        </p:nvSpPr>
        <p:spPr>
          <a:xfrm>
            <a:off x="3468579" y="1948609"/>
            <a:ext cx="548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Exit Loop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752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7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8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1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3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6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7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9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0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2" dur="indefinit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3" dur="indefinite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5" dur="indefinite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6" dur="indefinite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8" dur="indefinit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9" dur="indefinite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1" dur="indefinit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2" dur="indefinite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4" dur="indefinit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5" dur="indefinite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7" dur="indefinit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8" dur="indefinite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0" dur="indefinit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1" dur="indefinite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6" grpId="0" animBg="1"/>
      <p:bldP spid="47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5" grpId="0" animBg="1"/>
      <p:bldP spid="56" grpId="0" animBg="1"/>
      <p:bldP spid="57" grpId="0" animBg="1"/>
      <p:bldP spid="58" grpId="0" animBg="1"/>
      <p:bldP spid="61" grpId="0" animBg="1"/>
      <p:bldP spid="64" grpId="0" animBg="1"/>
      <p:bldP spid="3" grpId="0"/>
      <p:bldP spid="31" grpId="0"/>
      <p:bldP spid="32" grpId="0"/>
      <p:bldP spid="33" grpId="0"/>
      <p:bldP spid="7" grpId="0" animBg="1"/>
      <p:bldP spid="36" grpId="0" animBg="1"/>
      <p:bldP spid="37" grpId="0" animBg="1"/>
      <p:bldP spid="39" grpId="0"/>
      <p:bldP spid="65" grpId="0"/>
      <p:bldP spid="66" grpId="0" animBg="1"/>
      <p:bldP spid="67" grpId="0" animBg="1"/>
      <p:bldP spid="68" grpId="0" animBg="1"/>
      <p:bldP spid="69" grpId="0"/>
      <p:bldP spid="70" grpId="0" animBg="1"/>
      <p:bldP spid="71" grpId="0" animBg="1"/>
      <p:bldP spid="40" grpId="0"/>
      <p:bldP spid="4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4</a:t>
            </a:r>
            <a:r>
              <a:rPr lang="en-GB" baseline="30000" noProof="0" dirty="0" smtClean="0"/>
              <a:t>th</a:t>
            </a:r>
            <a:r>
              <a:rPr lang="en-GB" noProof="0" dirty="0" smtClean="0"/>
              <a:t> Party Logistics Optimizer</a:t>
            </a:r>
            <a:endParaRPr lang="en-GB" noProof="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noProof="0" dirty="0" smtClean="0"/>
              <a:t>Escape </a:t>
            </a:r>
            <a:r>
              <a:rPr lang="nb-NO" noProof="0" dirty="0" err="1" smtClean="0"/>
              <a:t>Algorithm</a:t>
            </a:r>
            <a:endParaRPr lang="nb-NO" noProof="0" dirty="0" smtClean="0"/>
          </a:p>
          <a:p>
            <a:pPr lvl="1"/>
            <a:r>
              <a:rPr lang="nb-NO" dirty="0" smtClean="0"/>
              <a:t>Escape </a:t>
            </a:r>
            <a:r>
              <a:rPr lang="nb-NO" dirty="0" err="1" smtClean="0"/>
              <a:t>condition</a:t>
            </a:r>
            <a:r>
              <a:rPr lang="nb-NO" dirty="0"/>
              <a:t> </a:t>
            </a:r>
            <a:r>
              <a:rPr lang="nb-NO" dirty="0" smtClean="0"/>
              <a:t>→ 500 </a:t>
            </a:r>
            <a:r>
              <a:rPr lang="nb-NO" dirty="0" err="1" smtClean="0"/>
              <a:t>iterations</a:t>
            </a:r>
            <a:r>
              <a:rPr lang="nb-NO" dirty="0" smtClean="0"/>
              <a:t> </a:t>
            </a:r>
            <a:r>
              <a:rPr lang="nb-NO" dirty="0" err="1" smtClean="0"/>
              <a:t>without</a:t>
            </a:r>
            <a:r>
              <a:rPr lang="nb-NO" dirty="0" smtClean="0"/>
              <a:t> </a:t>
            </a:r>
            <a:r>
              <a:rPr lang="nb-NO" dirty="0" err="1" smtClean="0"/>
              <a:t>improvement</a:t>
            </a:r>
            <a:endParaRPr lang="nb-NO" dirty="0" smtClean="0"/>
          </a:p>
          <a:p>
            <a:pPr lvl="1"/>
            <a:r>
              <a:rPr lang="nb-NO" dirty="0"/>
              <a:t>Wild Escape </a:t>
            </a:r>
            <a:r>
              <a:rPr lang="nb-NO" dirty="0" err="1"/>
              <a:t>algorithm</a:t>
            </a:r>
            <a:endParaRPr lang="nb-NO" dirty="0"/>
          </a:p>
          <a:p>
            <a:pPr lvl="2"/>
            <a:r>
              <a:rPr lang="nb-NO" dirty="0"/>
              <a:t>Select a </a:t>
            </a:r>
            <a:r>
              <a:rPr lang="nb-NO" dirty="0" err="1" smtClean="0"/>
              <a:t>diversifing</a:t>
            </a:r>
            <a:r>
              <a:rPr lang="nb-NO" dirty="0" smtClean="0"/>
              <a:t> </a:t>
            </a:r>
            <a:r>
              <a:rPr lang="nb-NO" dirty="0" err="1" smtClean="0"/>
              <a:t>heuristic</a:t>
            </a:r>
            <a:endParaRPr lang="nb-NO" dirty="0"/>
          </a:p>
          <a:p>
            <a:pPr lvl="2"/>
            <a:r>
              <a:rPr lang="nb-NO" dirty="0" err="1"/>
              <a:t>Apply</a:t>
            </a:r>
            <a:r>
              <a:rPr lang="nb-NO" dirty="0"/>
              <a:t> </a:t>
            </a:r>
            <a:r>
              <a:rPr lang="nb-NO" dirty="0" err="1"/>
              <a:t>heuristic</a:t>
            </a:r>
            <a:r>
              <a:rPr lang="nb-NO" dirty="0"/>
              <a:t> to </a:t>
            </a:r>
            <a:r>
              <a:rPr lang="nb-NO" dirty="0" err="1"/>
              <a:t>solution</a:t>
            </a:r>
            <a:r>
              <a:rPr lang="nb-NO" dirty="0"/>
              <a:t> </a:t>
            </a:r>
          </a:p>
          <a:p>
            <a:pPr lvl="2"/>
            <a:r>
              <a:rPr lang="nb-NO" dirty="0"/>
              <a:t>Accept </a:t>
            </a:r>
            <a:r>
              <a:rPr lang="nb-NO" dirty="0" err="1"/>
              <a:t>any</a:t>
            </a:r>
            <a:r>
              <a:rPr lang="nb-NO" dirty="0"/>
              <a:t> </a:t>
            </a:r>
            <a:r>
              <a:rPr lang="nb-NO" dirty="0" err="1"/>
              <a:t>solution</a:t>
            </a:r>
            <a:endParaRPr lang="nb-NO" dirty="0"/>
          </a:p>
          <a:p>
            <a:pPr lvl="2"/>
            <a:r>
              <a:rPr lang="nb-NO" dirty="0" smtClean="0"/>
              <a:t>Stop </a:t>
            </a:r>
            <a:r>
              <a:rPr lang="nb-NO" dirty="0" err="1"/>
              <a:t>after</a:t>
            </a:r>
            <a:r>
              <a:rPr lang="nb-NO" dirty="0"/>
              <a:t> 20 </a:t>
            </a:r>
            <a:r>
              <a:rPr lang="nb-NO" dirty="0" err="1" smtClean="0"/>
              <a:t>iterations</a:t>
            </a:r>
            <a:endParaRPr lang="nb-NO" dirty="0" smtClean="0"/>
          </a:p>
          <a:p>
            <a:pPr lvl="1"/>
            <a:endParaRPr lang="nb-NO" noProof="0" dirty="0" smtClean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352557" y="6381328"/>
            <a:ext cx="879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Motivation → Problem → </a:t>
            </a:r>
            <a:r>
              <a:rPr lang="en-GB" b="1" dirty="0" smtClean="0"/>
              <a:t>4PLO</a:t>
            </a:r>
            <a:r>
              <a:rPr lang="en-GB" dirty="0" smtClean="0"/>
              <a:t> → Experiments → Conclusions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348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4</a:t>
            </a:r>
            <a:r>
              <a:rPr lang="en-GB" baseline="30000" noProof="0" dirty="0" smtClean="0"/>
              <a:t>th</a:t>
            </a:r>
            <a:r>
              <a:rPr lang="en-GB" noProof="0" dirty="0" smtClean="0"/>
              <a:t> Party Logistics Optimizer</a:t>
            </a:r>
            <a:endParaRPr lang="en-GB" noProof="0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352557" y="6381328"/>
            <a:ext cx="879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Motivation → Problem → </a:t>
            </a:r>
            <a:r>
              <a:rPr lang="en-GB" b="1" dirty="0" smtClean="0"/>
              <a:t>4PLO</a:t>
            </a:r>
            <a:r>
              <a:rPr lang="en-GB" dirty="0" smtClean="0"/>
              <a:t> → Experiments → Conclusions</a:t>
            </a:r>
            <a:endParaRPr lang="en-GB" dirty="0"/>
          </a:p>
        </p:txBody>
      </p:sp>
      <p:sp>
        <p:nvSpPr>
          <p:cNvPr id="38" name="TekstSylinder 37"/>
          <p:cNvSpPr txBox="1"/>
          <p:nvPr/>
        </p:nvSpPr>
        <p:spPr>
          <a:xfrm>
            <a:off x="1020842" y="2225290"/>
            <a:ext cx="108012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Generate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b-NO" sz="1200" b="1" dirty="0" smtClean="0">
                <a:solidFill>
                  <a:srgbClr val="FF0000"/>
                </a:solidFill>
              </a:rPr>
              <a:t>initial </a:t>
            </a:r>
            <a:r>
              <a:rPr lang="nb-NO" sz="1200" b="1" dirty="0" err="1" smtClean="0">
                <a:solidFill>
                  <a:srgbClr val="FF0000"/>
                </a:solidFill>
              </a:rPr>
              <a:t>solution</a:t>
            </a:r>
            <a:endParaRPr lang="en-GB" sz="1200" b="1" dirty="0">
              <a:solidFill>
                <a:srgbClr val="FF0000"/>
              </a:solidFill>
            </a:endParaRPr>
          </a:p>
        </p:txBody>
      </p:sp>
      <p:sp>
        <p:nvSpPr>
          <p:cNvPr id="42" name="TekstSylinder 41"/>
          <p:cNvSpPr txBox="1"/>
          <p:nvPr/>
        </p:nvSpPr>
        <p:spPr>
          <a:xfrm>
            <a:off x="2100962" y="3614273"/>
            <a:ext cx="108012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Are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we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stuck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?</a:t>
            </a:r>
            <a:endParaRPr lang="en-GB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3" name="Pil ned 42"/>
          <p:cNvSpPr/>
          <p:nvPr/>
        </p:nvSpPr>
        <p:spPr>
          <a:xfrm rot="5400000">
            <a:off x="1880572" y="3840076"/>
            <a:ext cx="108000" cy="252000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5" name="TekstSylinder 44"/>
          <p:cNvSpPr txBox="1"/>
          <p:nvPr/>
        </p:nvSpPr>
        <p:spPr>
          <a:xfrm>
            <a:off x="681360" y="3521939"/>
            <a:ext cx="108012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Apply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 Wild Escape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Algorithm</a:t>
            </a:r>
            <a:endParaRPr lang="en-GB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6" name="TekstSylinder 45"/>
          <p:cNvSpPr txBox="1"/>
          <p:nvPr/>
        </p:nvSpPr>
        <p:spPr>
          <a:xfrm>
            <a:off x="3317206" y="4535700"/>
            <a:ext cx="1293798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Select a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heuristic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 from pool and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apply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 it to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the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b-NO" sz="1200" b="1" dirty="0" err="1" smtClean="0">
                <a:solidFill>
                  <a:srgbClr val="FF0000"/>
                </a:solidFill>
              </a:rPr>
              <a:t>current</a:t>
            </a:r>
            <a:r>
              <a:rPr lang="nb-NO" sz="1200" b="1" dirty="0" smtClean="0">
                <a:solidFill>
                  <a:srgbClr val="FF0000"/>
                </a:solidFill>
              </a:rPr>
              <a:t> </a:t>
            </a:r>
            <a:r>
              <a:rPr lang="nb-NO" sz="1200" b="1" dirty="0" err="1" smtClean="0">
                <a:solidFill>
                  <a:srgbClr val="FF0000"/>
                </a:solidFill>
              </a:rPr>
              <a:t>solution</a:t>
            </a:r>
            <a:endParaRPr lang="nb-NO" sz="1200" b="1" dirty="0" smtClean="0">
              <a:solidFill>
                <a:srgbClr val="FF0000"/>
              </a:solidFill>
            </a:endParaRPr>
          </a:p>
        </p:txBody>
      </p:sp>
      <p:sp>
        <p:nvSpPr>
          <p:cNvPr id="47" name="Pil høyre 46"/>
          <p:cNvSpPr/>
          <p:nvPr/>
        </p:nvSpPr>
        <p:spPr>
          <a:xfrm>
            <a:off x="1808572" y="3702103"/>
            <a:ext cx="252000" cy="108000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9" name="TekstSylinder 48"/>
          <p:cNvSpPr txBox="1"/>
          <p:nvPr/>
        </p:nvSpPr>
        <p:spPr>
          <a:xfrm>
            <a:off x="5214037" y="2684817"/>
            <a:ext cx="906865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Update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heuristic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selection</a:t>
            </a:r>
            <a:endParaRPr lang="nb-NO" sz="1200" b="1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0" name="TekstSylinder 49"/>
          <p:cNvSpPr txBox="1"/>
          <p:nvPr/>
        </p:nvSpPr>
        <p:spPr>
          <a:xfrm>
            <a:off x="5311909" y="4590122"/>
            <a:ext cx="99922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New global best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solution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51" name="Pil ned 50"/>
          <p:cNvSpPr/>
          <p:nvPr/>
        </p:nvSpPr>
        <p:spPr>
          <a:xfrm>
            <a:off x="5508048" y="5357449"/>
            <a:ext cx="108000" cy="466794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2" name="TekstSylinder 51"/>
          <p:cNvSpPr txBox="1"/>
          <p:nvPr/>
        </p:nvSpPr>
        <p:spPr>
          <a:xfrm>
            <a:off x="5408014" y="5871124"/>
            <a:ext cx="935707" cy="43088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050" b="1" dirty="0" smtClean="0">
                <a:solidFill>
                  <a:schemeClr val="accent3"/>
                </a:solidFill>
              </a:rPr>
              <a:t>Update global best</a:t>
            </a:r>
          </a:p>
        </p:txBody>
      </p:sp>
      <p:sp>
        <p:nvSpPr>
          <p:cNvPr id="53" name="Pil ned 52"/>
          <p:cNvSpPr/>
          <p:nvPr/>
        </p:nvSpPr>
        <p:spPr>
          <a:xfrm rot="10800000">
            <a:off x="6045927" y="5357449"/>
            <a:ext cx="108000" cy="468000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5" name="TekstSylinder 54"/>
          <p:cNvSpPr txBox="1"/>
          <p:nvPr/>
        </p:nvSpPr>
        <p:spPr>
          <a:xfrm>
            <a:off x="6235695" y="3616168"/>
            <a:ext cx="991407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Accept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new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solution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56" name="Pil ned 55"/>
          <p:cNvSpPr/>
          <p:nvPr/>
        </p:nvSpPr>
        <p:spPr>
          <a:xfrm rot="16200000">
            <a:off x="7454570" y="3913979"/>
            <a:ext cx="108000" cy="324000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7" name="TekstSylinder 56"/>
          <p:cNvSpPr txBox="1"/>
          <p:nvPr/>
        </p:nvSpPr>
        <p:spPr>
          <a:xfrm>
            <a:off x="7742936" y="3635077"/>
            <a:ext cx="825735" cy="553998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000" b="1" dirty="0" smtClean="0">
                <a:solidFill>
                  <a:srgbClr val="FF0000"/>
                </a:solidFill>
              </a:rPr>
              <a:t>Update </a:t>
            </a:r>
            <a:r>
              <a:rPr lang="nb-NO" sz="1000" b="1" dirty="0" err="1" smtClean="0">
                <a:solidFill>
                  <a:srgbClr val="FF0000"/>
                </a:solidFill>
              </a:rPr>
              <a:t>current</a:t>
            </a:r>
            <a:r>
              <a:rPr lang="nb-NO" sz="1000" b="1" dirty="0" smtClean="0">
                <a:solidFill>
                  <a:srgbClr val="FF0000"/>
                </a:solidFill>
              </a:rPr>
              <a:t> </a:t>
            </a:r>
            <a:r>
              <a:rPr lang="nb-NO" sz="1000" b="1" dirty="0" err="1" smtClean="0">
                <a:solidFill>
                  <a:srgbClr val="FF0000"/>
                </a:solidFill>
              </a:rPr>
              <a:t>solution</a:t>
            </a:r>
            <a:endParaRPr lang="nb-NO" sz="1000" b="1" dirty="0" smtClean="0">
              <a:solidFill>
                <a:srgbClr val="FF0000"/>
              </a:solidFill>
            </a:endParaRPr>
          </a:p>
        </p:txBody>
      </p:sp>
      <p:sp>
        <p:nvSpPr>
          <p:cNvPr id="58" name="Pil ned 57"/>
          <p:cNvSpPr/>
          <p:nvPr/>
        </p:nvSpPr>
        <p:spPr>
          <a:xfrm rot="5400000">
            <a:off x="7428770" y="3594103"/>
            <a:ext cx="108000" cy="324000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TekstSylinder 60"/>
          <p:cNvSpPr txBox="1"/>
          <p:nvPr/>
        </p:nvSpPr>
        <p:spPr>
          <a:xfrm>
            <a:off x="3459333" y="2726147"/>
            <a:ext cx="928451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Are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we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b-NO" sz="1200" b="1" dirty="0" err="1" smtClean="0">
                <a:solidFill>
                  <a:schemeClr val="accent2">
                    <a:lumMod val="75000"/>
                  </a:schemeClr>
                </a:solidFill>
              </a:rPr>
              <a:t>finished</a:t>
            </a:r>
            <a:r>
              <a:rPr lang="nb-NO" sz="1200" b="1" dirty="0" smtClean="0">
                <a:solidFill>
                  <a:schemeClr val="accent2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64" name="TekstSylinder 63"/>
          <p:cNvSpPr txBox="1"/>
          <p:nvPr/>
        </p:nvSpPr>
        <p:spPr>
          <a:xfrm>
            <a:off x="4387784" y="1795944"/>
            <a:ext cx="910783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b="1" dirty="0" smtClean="0">
                <a:solidFill>
                  <a:schemeClr val="accent3"/>
                </a:solidFill>
              </a:rPr>
              <a:t>Return Global best</a:t>
            </a:r>
          </a:p>
        </p:txBody>
      </p:sp>
      <p:sp>
        <p:nvSpPr>
          <p:cNvPr id="3" name="TekstSylinder 2"/>
          <p:cNvSpPr txBox="1"/>
          <p:nvPr/>
        </p:nvSpPr>
        <p:spPr>
          <a:xfrm>
            <a:off x="4094683" y="2411004"/>
            <a:ext cx="435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err="1" smtClean="0"/>
              <a:t>Yes</a:t>
            </a:r>
            <a:endParaRPr lang="en-GB" dirty="0"/>
          </a:p>
        </p:txBody>
      </p:sp>
      <p:sp>
        <p:nvSpPr>
          <p:cNvPr id="31" name="TekstSylinder 30"/>
          <p:cNvSpPr txBox="1"/>
          <p:nvPr/>
        </p:nvSpPr>
        <p:spPr>
          <a:xfrm>
            <a:off x="5595893" y="5421450"/>
            <a:ext cx="435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err="1" smtClean="0"/>
              <a:t>Yes</a:t>
            </a:r>
            <a:endParaRPr lang="en-GB" dirty="0"/>
          </a:p>
        </p:txBody>
      </p:sp>
      <p:sp>
        <p:nvSpPr>
          <p:cNvPr id="32" name="TekstSylinder 31"/>
          <p:cNvSpPr txBox="1"/>
          <p:nvPr/>
        </p:nvSpPr>
        <p:spPr>
          <a:xfrm>
            <a:off x="1713693" y="3979016"/>
            <a:ext cx="435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err="1" smtClean="0"/>
              <a:t>Yes</a:t>
            </a:r>
            <a:endParaRPr lang="en-GB" dirty="0"/>
          </a:p>
        </p:txBody>
      </p:sp>
      <p:sp>
        <p:nvSpPr>
          <p:cNvPr id="33" name="TekstSylinder 32"/>
          <p:cNvSpPr txBox="1"/>
          <p:nvPr/>
        </p:nvSpPr>
        <p:spPr>
          <a:xfrm>
            <a:off x="7283064" y="4160009"/>
            <a:ext cx="435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err="1" smtClean="0"/>
              <a:t>Yes</a:t>
            </a:r>
            <a:endParaRPr lang="en-GB" dirty="0"/>
          </a:p>
        </p:txBody>
      </p:sp>
      <p:sp>
        <p:nvSpPr>
          <p:cNvPr id="7" name="Sirkelformet pil 6"/>
          <p:cNvSpPr/>
          <p:nvPr/>
        </p:nvSpPr>
        <p:spPr>
          <a:xfrm rot="417813" flipH="1">
            <a:off x="2833375" y="2939890"/>
            <a:ext cx="1131646" cy="1201426"/>
          </a:xfrm>
          <a:prstGeom prst="circularArrow">
            <a:avLst>
              <a:gd name="adj1" fmla="val 12500"/>
              <a:gd name="adj2" fmla="val 1066409"/>
              <a:gd name="adj3" fmla="val 20457681"/>
              <a:gd name="adj4" fmla="val 17425967"/>
              <a:gd name="adj5" fmla="val 125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6" name="Sirkelformet pil 35"/>
          <p:cNvSpPr/>
          <p:nvPr/>
        </p:nvSpPr>
        <p:spPr>
          <a:xfrm rot="16551380" flipH="1">
            <a:off x="2550902" y="3603655"/>
            <a:ext cx="1334311" cy="1018156"/>
          </a:xfrm>
          <a:prstGeom prst="circularArrow">
            <a:avLst>
              <a:gd name="adj1" fmla="val 12500"/>
              <a:gd name="adj2" fmla="val 1066409"/>
              <a:gd name="adj3" fmla="val 20457681"/>
              <a:gd name="adj4" fmla="val 17425967"/>
              <a:gd name="adj5" fmla="val 125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7" name="Sirkelformet pil 36"/>
          <p:cNvSpPr/>
          <p:nvPr/>
        </p:nvSpPr>
        <p:spPr>
          <a:xfrm rot="13111704" flipH="1">
            <a:off x="4298516" y="4486939"/>
            <a:ext cx="1097283" cy="1018156"/>
          </a:xfrm>
          <a:prstGeom prst="circularArrow">
            <a:avLst>
              <a:gd name="adj1" fmla="val 12500"/>
              <a:gd name="adj2" fmla="val 1066409"/>
              <a:gd name="adj3" fmla="val 20457681"/>
              <a:gd name="adj4" fmla="val 17425967"/>
              <a:gd name="adj5" fmla="val 12500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9" name="TekstSylinder 38"/>
          <p:cNvSpPr txBox="1"/>
          <p:nvPr/>
        </p:nvSpPr>
        <p:spPr>
          <a:xfrm>
            <a:off x="2510172" y="4353974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smtClean="0"/>
              <a:t>No</a:t>
            </a:r>
            <a:endParaRPr lang="en-GB" dirty="0"/>
          </a:p>
        </p:txBody>
      </p:sp>
      <p:sp>
        <p:nvSpPr>
          <p:cNvPr id="65" name="TekstSylinder 64"/>
          <p:cNvSpPr txBox="1"/>
          <p:nvPr/>
        </p:nvSpPr>
        <p:spPr>
          <a:xfrm>
            <a:off x="2636092" y="3024210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smtClean="0"/>
              <a:t>No</a:t>
            </a:r>
            <a:endParaRPr lang="en-GB" dirty="0"/>
          </a:p>
        </p:txBody>
      </p:sp>
      <p:sp>
        <p:nvSpPr>
          <p:cNvPr id="66" name="Sirkelformet pil 65"/>
          <p:cNvSpPr/>
          <p:nvPr/>
        </p:nvSpPr>
        <p:spPr>
          <a:xfrm rot="10254385" flipH="1">
            <a:off x="5667029" y="3936471"/>
            <a:ext cx="1097283" cy="1018156"/>
          </a:xfrm>
          <a:prstGeom prst="circularArrow">
            <a:avLst>
              <a:gd name="adj1" fmla="val 12500"/>
              <a:gd name="adj2" fmla="val 1066409"/>
              <a:gd name="adj3" fmla="val 20457681"/>
              <a:gd name="adj4" fmla="val 17425967"/>
              <a:gd name="adj5" fmla="val 125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7" name="Sirkelformet pil 66"/>
          <p:cNvSpPr/>
          <p:nvPr/>
        </p:nvSpPr>
        <p:spPr>
          <a:xfrm rot="6267838" flipH="1">
            <a:off x="5566791" y="3062487"/>
            <a:ext cx="1097283" cy="1018156"/>
          </a:xfrm>
          <a:prstGeom prst="circularArrow">
            <a:avLst>
              <a:gd name="adj1" fmla="val 12500"/>
              <a:gd name="adj2" fmla="val 1066409"/>
              <a:gd name="adj3" fmla="val 20457681"/>
              <a:gd name="adj4" fmla="val 17425967"/>
              <a:gd name="adj5" fmla="val 12500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8" name="Sirkelformet pil 67"/>
          <p:cNvSpPr/>
          <p:nvPr/>
        </p:nvSpPr>
        <p:spPr>
          <a:xfrm rot="3247190" flipH="1">
            <a:off x="4325342" y="2703294"/>
            <a:ext cx="1097283" cy="1018156"/>
          </a:xfrm>
          <a:prstGeom prst="circularArrow">
            <a:avLst>
              <a:gd name="adj1" fmla="val 12500"/>
              <a:gd name="adj2" fmla="val 1066409"/>
              <a:gd name="adj3" fmla="val 20457681"/>
              <a:gd name="adj4" fmla="val 18353031"/>
              <a:gd name="adj5" fmla="val 12500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69" name="TekstSylinder 68"/>
          <p:cNvSpPr txBox="1"/>
          <p:nvPr/>
        </p:nvSpPr>
        <p:spPr>
          <a:xfrm>
            <a:off x="6631802" y="4548276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smtClean="0"/>
              <a:t>No</a:t>
            </a:r>
            <a:endParaRPr lang="en-GB" dirty="0"/>
          </a:p>
        </p:txBody>
      </p:sp>
      <p:sp>
        <p:nvSpPr>
          <p:cNvPr id="70" name="Sirkelformet pil 69"/>
          <p:cNvSpPr/>
          <p:nvPr/>
        </p:nvSpPr>
        <p:spPr>
          <a:xfrm rot="4783191" flipH="1" flipV="1">
            <a:off x="3725179" y="2072738"/>
            <a:ext cx="1417674" cy="1281978"/>
          </a:xfrm>
          <a:prstGeom prst="circularArrow">
            <a:avLst>
              <a:gd name="adj1" fmla="val 12500"/>
              <a:gd name="adj2" fmla="val 1066409"/>
              <a:gd name="adj3" fmla="val 20457681"/>
              <a:gd name="adj4" fmla="val 17425967"/>
              <a:gd name="adj5" fmla="val 1250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1" name="Sirkelformet pil 70"/>
          <p:cNvSpPr/>
          <p:nvPr/>
        </p:nvSpPr>
        <p:spPr>
          <a:xfrm rot="18541485" flipH="1">
            <a:off x="1759154" y="1315013"/>
            <a:ext cx="1131646" cy="3418392"/>
          </a:xfrm>
          <a:prstGeom prst="circularArrow">
            <a:avLst>
              <a:gd name="adj1" fmla="val 12500"/>
              <a:gd name="adj2" fmla="val 1085490"/>
              <a:gd name="adj3" fmla="val 20457681"/>
              <a:gd name="adj4" fmla="val 18364128"/>
              <a:gd name="adj5" fmla="val 125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TekstSylinder 4"/>
          <p:cNvSpPr txBox="1"/>
          <p:nvPr/>
        </p:nvSpPr>
        <p:spPr>
          <a:xfrm>
            <a:off x="845506" y="3066782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smtClean="0"/>
              <a:t>Enter Loop</a:t>
            </a:r>
            <a:endParaRPr lang="en-GB" sz="1200" dirty="0"/>
          </a:p>
        </p:txBody>
      </p:sp>
      <p:sp>
        <p:nvSpPr>
          <p:cNvPr id="40" name="TekstSylinder 39"/>
          <p:cNvSpPr txBox="1"/>
          <p:nvPr/>
        </p:nvSpPr>
        <p:spPr>
          <a:xfrm>
            <a:off x="3468579" y="1948609"/>
            <a:ext cx="548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Exit Loop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973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2" grpId="0" animBg="1"/>
      <p:bldP spid="43" grpId="0" animBg="1"/>
      <p:bldP spid="45" grpId="0" animBg="1"/>
      <p:bldP spid="46" grpId="0" animBg="1"/>
      <p:bldP spid="47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5" grpId="0" animBg="1"/>
      <p:bldP spid="56" grpId="0" animBg="1"/>
      <p:bldP spid="57" grpId="0" animBg="1"/>
      <p:bldP spid="58" grpId="0" animBg="1"/>
      <p:bldP spid="61" grpId="0" animBg="1"/>
      <p:bldP spid="64" grpId="0" animBg="1"/>
      <p:bldP spid="3" grpId="0"/>
      <p:bldP spid="31" grpId="0"/>
      <p:bldP spid="32" grpId="0"/>
      <p:bldP spid="33" grpId="0"/>
      <p:bldP spid="7" grpId="0" animBg="1"/>
      <p:bldP spid="36" grpId="0" animBg="1"/>
      <p:bldP spid="37" grpId="0" animBg="1"/>
      <p:bldP spid="39" grpId="0"/>
      <p:bldP spid="65" grpId="0"/>
      <p:bldP spid="66" grpId="0" animBg="1"/>
      <p:bldP spid="67" grpId="0" animBg="1"/>
      <p:bldP spid="68" grpId="0" animBg="1"/>
      <p:bldP spid="69" grpId="0"/>
      <p:bldP spid="70" grpId="0" animBg="1"/>
      <p:bldP spid="71" grpId="0" animBg="1"/>
      <p:bldP spid="5" grpId="0"/>
      <p:bldP spid="4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Agenda</a:t>
            </a:r>
            <a:endParaRPr lang="en-GB" noProof="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 smtClean="0"/>
              <a:t>Motivation of Thesis</a:t>
            </a:r>
          </a:p>
          <a:p>
            <a:r>
              <a:rPr lang="en-GB" noProof="0" dirty="0" smtClean="0"/>
              <a:t>Problem Formulation</a:t>
            </a:r>
          </a:p>
          <a:p>
            <a:r>
              <a:rPr lang="en-GB" b="1" noProof="0" dirty="0" smtClean="0"/>
              <a:t>A 4th Party Logistics Optimizer</a:t>
            </a:r>
          </a:p>
          <a:p>
            <a:r>
              <a:rPr lang="en-GB" noProof="0" dirty="0" smtClean="0"/>
              <a:t>Experimental Results</a:t>
            </a:r>
          </a:p>
          <a:p>
            <a:r>
              <a:rPr lang="en-GB" noProof="0" dirty="0" smtClean="0"/>
              <a:t>Conclusions</a:t>
            </a:r>
            <a:endParaRPr lang="en-GB" noProof="0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352557" y="6381328"/>
            <a:ext cx="879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Motivation → Problem → </a:t>
            </a:r>
            <a:r>
              <a:rPr lang="en-GB" b="1" dirty="0" smtClean="0"/>
              <a:t>4PLO</a:t>
            </a:r>
            <a:r>
              <a:rPr lang="en-GB" dirty="0" smtClean="0"/>
              <a:t> → Experiments → Conclusions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156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Agenda</a:t>
            </a:r>
            <a:endParaRPr lang="en-GB" noProof="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 smtClean="0"/>
              <a:t>Motivation of Thesis</a:t>
            </a:r>
          </a:p>
          <a:p>
            <a:r>
              <a:rPr lang="en-GB" noProof="0" dirty="0" smtClean="0"/>
              <a:t>Problem Formulation</a:t>
            </a:r>
          </a:p>
          <a:p>
            <a:r>
              <a:rPr lang="en-GB" noProof="0" dirty="0" smtClean="0"/>
              <a:t>A 4th Party Logistics Optimizer</a:t>
            </a:r>
          </a:p>
          <a:p>
            <a:r>
              <a:rPr lang="en-GB" b="1" noProof="0" dirty="0" smtClean="0"/>
              <a:t>Experimental Results</a:t>
            </a:r>
          </a:p>
          <a:p>
            <a:r>
              <a:rPr lang="en-GB" noProof="0" dirty="0" smtClean="0"/>
              <a:t>Conclusions</a:t>
            </a:r>
            <a:endParaRPr lang="en-GB" noProof="0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352557" y="6381328"/>
            <a:ext cx="879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Motivation → Problem → 4PLO → </a:t>
            </a:r>
            <a:r>
              <a:rPr lang="en-GB" b="1" dirty="0" smtClean="0"/>
              <a:t>Experiments</a:t>
            </a:r>
            <a:r>
              <a:rPr lang="en-GB" dirty="0" smtClean="0"/>
              <a:t> → Conclusions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452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Experimental Results</a:t>
            </a:r>
            <a:endParaRPr lang="en-GB" noProof="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noProof="0" dirty="0" err="1" smtClean="0"/>
              <a:t>Generated</a:t>
            </a:r>
            <a:r>
              <a:rPr lang="nb-NO" noProof="0" dirty="0" smtClean="0"/>
              <a:t> 5x5 </a:t>
            </a:r>
            <a:r>
              <a:rPr lang="nb-NO" noProof="0" dirty="0" err="1" smtClean="0"/>
              <a:t>instances</a:t>
            </a:r>
            <a:r>
              <a:rPr lang="nb-NO" noProof="0" dirty="0" smtClean="0"/>
              <a:t> </a:t>
            </a:r>
            <a:r>
              <a:rPr lang="nb-NO" noProof="0" dirty="0" err="1" smtClean="0"/>
              <a:t>based</a:t>
            </a:r>
            <a:r>
              <a:rPr lang="nb-NO" noProof="0" dirty="0" smtClean="0"/>
              <a:t> </a:t>
            </a:r>
            <a:r>
              <a:rPr lang="nb-NO" noProof="0" dirty="0" err="1" smtClean="0"/>
              <a:t>on</a:t>
            </a:r>
            <a:r>
              <a:rPr lang="nb-NO" noProof="0" dirty="0" smtClean="0"/>
              <a:t> real data.</a:t>
            </a:r>
          </a:p>
          <a:p>
            <a:r>
              <a:rPr lang="nb-NO" dirty="0" smtClean="0"/>
              <a:t>Europe, Germany, Uniform location </a:t>
            </a:r>
            <a:r>
              <a:rPr lang="nb-NO" dirty="0" err="1" smtClean="0"/>
              <a:t>generation</a:t>
            </a:r>
            <a:endParaRPr lang="en-GB" noProof="0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352557" y="6381328"/>
            <a:ext cx="879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Motivation → Problem → 4PLO → </a:t>
            </a:r>
            <a:r>
              <a:rPr lang="en-GB" b="1" dirty="0" smtClean="0"/>
              <a:t>Experiments</a:t>
            </a:r>
            <a:r>
              <a:rPr lang="en-GB" dirty="0" smtClean="0"/>
              <a:t> → Conclusions</a:t>
            </a:r>
            <a:endParaRPr lang="en-GB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890" y="3291059"/>
            <a:ext cx="2269182" cy="1912864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916" y="3301688"/>
            <a:ext cx="2328029" cy="1912864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20" y="3284984"/>
            <a:ext cx="2376264" cy="194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2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Experimental Results</a:t>
            </a:r>
            <a:endParaRPr lang="en-GB" noProof="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noProof="0" dirty="0" smtClean="0"/>
              <a:t>Initial </a:t>
            </a:r>
            <a:r>
              <a:rPr lang="nb-NO" noProof="0" dirty="0" err="1" smtClean="0"/>
              <a:t>experiments</a:t>
            </a:r>
            <a:r>
              <a:rPr lang="nb-NO" noProof="0" dirty="0" smtClean="0"/>
              <a:t> – Escape </a:t>
            </a:r>
            <a:r>
              <a:rPr lang="nb-NO" noProof="0" dirty="0" err="1" smtClean="0"/>
              <a:t>Algorithm</a:t>
            </a:r>
            <a:endParaRPr lang="nb-NO" dirty="0"/>
          </a:p>
          <a:p>
            <a:pPr lvl="1"/>
            <a:r>
              <a:rPr lang="nb-NO" noProof="0" dirty="0" smtClean="0"/>
              <a:t>Wild Escape </a:t>
            </a:r>
            <a:r>
              <a:rPr lang="nb-NO" noProof="0" dirty="0" err="1" smtClean="0"/>
              <a:t>Algorithm</a:t>
            </a:r>
            <a:r>
              <a:rPr lang="nb-NO" noProof="0" dirty="0" smtClean="0"/>
              <a:t> </a:t>
            </a:r>
            <a:r>
              <a:rPr lang="nb-NO" noProof="0" dirty="0" err="1" smtClean="0"/>
              <a:t>outperforms</a:t>
            </a:r>
            <a:r>
              <a:rPr lang="nb-NO" noProof="0" dirty="0" smtClean="0"/>
              <a:t> </a:t>
            </a:r>
            <a:r>
              <a:rPr lang="nb-NO" noProof="0" dirty="0" err="1" smtClean="0"/>
              <a:t>other</a:t>
            </a:r>
            <a:r>
              <a:rPr lang="nb-NO" noProof="0" dirty="0" smtClean="0"/>
              <a:t> </a:t>
            </a:r>
            <a:r>
              <a:rPr lang="nb-NO" noProof="0" dirty="0" err="1" smtClean="0"/>
              <a:t>escape</a:t>
            </a:r>
            <a:r>
              <a:rPr lang="nb-NO" noProof="0" dirty="0" smtClean="0"/>
              <a:t> </a:t>
            </a:r>
            <a:r>
              <a:rPr lang="nb-NO" noProof="0" dirty="0" err="1" smtClean="0"/>
              <a:t>algorithms</a:t>
            </a:r>
            <a:endParaRPr lang="nb-NO" noProof="0" dirty="0" smtClean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352557" y="6381328"/>
            <a:ext cx="879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Motivation → Problem → 4PLO → </a:t>
            </a:r>
            <a:r>
              <a:rPr lang="en-GB" b="1" dirty="0" smtClean="0"/>
              <a:t>Experiments</a:t>
            </a:r>
            <a:r>
              <a:rPr lang="en-GB" dirty="0" smtClean="0"/>
              <a:t> → Conclusions</a:t>
            </a:r>
            <a:endParaRPr lang="en-GB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3568" y="3645024"/>
            <a:ext cx="7523679" cy="1434660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5940000" y="4752000"/>
            <a:ext cx="576000" cy="216000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e 9"/>
          <p:cNvSpPr/>
          <p:nvPr/>
        </p:nvSpPr>
        <p:spPr>
          <a:xfrm>
            <a:off x="4068000" y="4752000"/>
            <a:ext cx="576000" cy="216000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12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Experimental Results</a:t>
            </a:r>
            <a:endParaRPr lang="en-GB" noProof="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b-NO" noProof="0" dirty="0" smtClean="0"/>
              <a:t>Initial </a:t>
            </a:r>
            <a:r>
              <a:rPr lang="nb-NO" noProof="0" dirty="0" err="1" smtClean="0"/>
              <a:t>experiments</a:t>
            </a:r>
            <a:r>
              <a:rPr lang="nb-NO" noProof="0" dirty="0" smtClean="0"/>
              <a:t> – </a:t>
            </a:r>
            <a:r>
              <a:rPr lang="nb-NO" noProof="0" dirty="0" err="1" smtClean="0"/>
              <a:t>Heuristics</a:t>
            </a:r>
            <a:endParaRPr lang="nb-NO" noProof="0" dirty="0" smtClean="0"/>
          </a:p>
          <a:p>
            <a:pPr lvl="1"/>
            <a:r>
              <a:rPr lang="nb-NO" noProof="0" dirty="0" smtClean="0"/>
              <a:t>Analysis </a:t>
            </a:r>
            <a:r>
              <a:rPr lang="nb-NO" noProof="0" dirty="0" err="1" smtClean="0"/>
              <a:t>of</a:t>
            </a:r>
            <a:r>
              <a:rPr lang="nb-NO" noProof="0" dirty="0" smtClean="0"/>
              <a:t> </a:t>
            </a:r>
            <a:r>
              <a:rPr lang="nb-NO" noProof="0" dirty="0" err="1" smtClean="0"/>
              <a:t>variance</a:t>
            </a:r>
            <a:r>
              <a:rPr lang="nb-NO" noProof="0" dirty="0" smtClean="0"/>
              <a:t> ANOVA</a:t>
            </a:r>
          </a:p>
          <a:p>
            <a:pPr lvl="1"/>
            <a:endParaRPr lang="nb-NO" dirty="0" smtClean="0"/>
          </a:p>
          <a:p>
            <a:pPr lvl="1"/>
            <a:endParaRPr lang="nb-NO" noProof="0" dirty="0" smtClean="0"/>
          </a:p>
          <a:p>
            <a:pPr lvl="1"/>
            <a:endParaRPr lang="nb-NO" dirty="0"/>
          </a:p>
          <a:p>
            <a:pPr lvl="1"/>
            <a:endParaRPr lang="nb-NO" noProof="0" dirty="0" smtClean="0"/>
          </a:p>
          <a:p>
            <a:pPr lvl="1"/>
            <a:endParaRPr lang="nb-NO" dirty="0"/>
          </a:p>
          <a:p>
            <a:pPr lvl="1"/>
            <a:r>
              <a:rPr lang="nb-NO" noProof="0" dirty="0" err="1" smtClean="0"/>
              <a:t>Results</a:t>
            </a:r>
            <a:r>
              <a:rPr lang="nb-NO" noProof="0" dirty="0" smtClean="0"/>
              <a:t>: H4-H7 </a:t>
            </a:r>
            <a:r>
              <a:rPr lang="nb-NO" noProof="0" dirty="0" err="1" smtClean="0"/>
              <a:t>significant</a:t>
            </a:r>
            <a:r>
              <a:rPr lang="nb-NO" noProof="0" dirty="0" smtClean="0"/>
              <a:t> </a:t>
            </a:r>
            <a:r>
              <a:rPr lang="nb-NO" noProof="0" dirty="0" err="1" smtClean="0"/>
              <a:t>impact</a:t>
            </a:r>
            <a:r>
              <a:rPr lang="nb-NO" noProof="0" dirty="0" smtClean="0"/>
              <a:t> </a:t>
            </a:r>
            <a:r>
              <a:rPr lang="nb-NO" noProof="0" dirty="0" err="1" smtClean="0"/>
              <a:t>on</a:t>
            </a:r>
            <a:r>
              <a:rPr lang="nb-NO" noProof="0" dirty="0" smtClean="0"/>
              <a:t> </a:t>
            </a:r>
            <a:r>
              <a:rPr lang="nb-NO" noProof="0" dirty="0" err="1" smtClean="0"/>
              <a:t>the</a:t>
            </a:r>
            <a:r>
              <a:rPr lang="nb-NO" noProof="0" dirty="0" smtClean="0"/>
              <a:t> </a:t>
            </a:r>
            <a:r>
              <a:rPr lang="nb-NO" noProof="0" dirty="0" err="1" smtClean="0"/>
              <a:t>result</a:t>
            </a:r>
            <a:r>
              <a:rPr lang="nb-NO" noProof="0" dirty="0" smtClean="0"/>
              <a:t> </a:t>
            </a:r>
            <a:endParaRPr lang="nb-NO" dirty="0" smtClean="0"/>
          </a:p>
          <a:p>
            <a:pPr lvl="1"/>
            <a:endParaRPr lang="nb-NO" noProof="0" dirty="0" smtClean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352557" y="6381328"/>
            <a:ext cx="879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Motivation → Problem → 4PLO → </a:t>
            </a:r>
            <a:r>
              <a:rPr lang="en-GB" b="1" dirty="0" smtClean="0"/>
              <a:t>Experiments</a:t>
            </a:r>
            <a:r>
              <a:rPr lang="en-GB" dirty="0" smtClean="0"/>
              <a:t> → Conclusions</a:t>
            </a:r>
            <a:endParaRPr lang="en-GB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8196" y="2852936"/>
            <a:ext cx="7074952" cy="2090728"/>
          </a:xfrm>
          <a:prstGeom prst="rect">
            <a:avLst/>
          </a:prstGeom>
        </p:spPr>
      </p:pic>
      <p:sp>
        <p:nvSpPr>
          <p:cNvPr id="9" name="Ellipse 8"/>
          <p:cNvSpPr/>
          <p:nvPr/>
        </p:nvSpPr>
        <p:spPr>
          <a:xfrm>
            <a:off x="4139952" y="3573016"/>
            <a:ext cx="360040" cy="648072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e 9"/>
          <p:cNvSpPr/>
          <p:nvPr/>
        </p:nvSpPr>
        <p:spPr>
          <a:xfrm>
            <a:off x="7559980" y="3546011"/>
            <a:ext cx="468404" cy="675077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640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Motivation of Thesis</a:t>
            </a:r>
            <a:endParaRPr lang="en-GB" noProof="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4flow AG – A 4th Party Logistics Company</a:t>
            </a:r>
          </a:p>
          <a:p>
            <a:endParaRPr lang="en-GB" noProof="0" dirty="0" smtClean="0"/>
          </a:p>
          <a:p>
            <a:endParaRPr lang="en-GB" noProof="0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352557" y="6372036"/>
            <a:ext cx="879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 err="1" smtClean="0"/>
              <a:t>Motivation</a:t>
            </a:r>
            <a:r>
              <a:rPr lang="nb-NO" dirty="0"/>
              <a:t> </a:t>
            </a:r>
            <a:r>
              <a:rPr lang="nb-NO" dirty="0" smtClean="0"/>
              <a:t>→ Problem → 4PLO → Experiments → </a:t>
            </a:r>
            <a:r>
              <a:rPr lang="nb-NO" dirty="0" err="1" smtClean="0"/>
              <a:t>Conclusions</a:t>
            </a:r>
            <a:endParaRPr lang="en-GB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221924"/>
            <a:ext cx="4896544" cy="423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9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Experimental Results</a:t>
            </a:r>
            <a:endParaRPr lang="en-GB" noProof="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nb-NO" noProof="0" dirty="0" smtClean="0"/>
              <a:t>Initial </a:t>
            </a:r>
            <a:r>
              <a:rPr lang="nb-NO" noProof="0" dirty="0" err="1" smtClean="0"/>
              <a:t>experiments</a:t>
            </a:r>
            <a:r>
              <a:rPr lang="nb-NO" noProof="0" dirty="0" smtClean="0"/>
              <a:t> – </a:t>
            </a:r>
            <a:r>
              <a:rPr lang="nb-NO" noProof="0" dirty="0" err="1" smtClean="0"/>
              <a:t>Heuristics</a:t>
            </a:r>
            <a:r>
              <a:rPr lang="nb-NO" dirty="0"/>
              <a:t> </a:t>
            </a:r>
            <a:endParaRPr lang="nb-NO" noProof="0" dirty="0" smtClean="0"/>
          </a:p>
          <a:p>
            <a:pPr lvl="1"/>
            <a:r>
              <a:rPr lang="nb-NO" noProof="0" dirty="0" smtClean="0"/>
              <a:t>Multiple Linear </a:t>
            </a:r>
            <a:r>
              <a:rPr lang="nb-NO" noProof="0" dirty="0" err="1" smtClean="0"/>
              <a:t>Regression</a:t>
            </a:r>
            <a:r>
              <a:rPr lang="nb-NO" noProof="0" dirty="0" smtClean="0"/>
              <a:t> Model</a:t>
            </a:r>
          </a:p>
          <a:p>
            <a:pPr lvl="1"/>
            <a:endParaRPr lang="nb-NO" dirty="0"/>
          </a:p>
          <a:p>
            <a:pPr lvl="1"/>
            <a:endParaRPr lang="nb-NO" noProof="0" dirty="0" smtClean="0"/>
          </a:p>
          <a:p>
            <a:pPr lvl="1"/>
            <a:endParaRPr lang="nb-NO" dirty="0"/>
          </a:p>
          <a:p>
            <a:pPr lvl="1"/>
            <a:endParaRPr lang="nb-NO" noProof="0" dirty="0" smtClean="0"/>
          </a:p>
          <a:p>
            <a:pPr lvl="1"/>
            <a:endParaRPr lang="nb-NO" dirty="0"/>
          </a:p>
          <a:p>
            <a:pPr lvl="1"/>
            <a:endParaRPr lang="nb-NO" noProof="0" dirty="0" smtClean="0"/>
          </a:p>
          <a:p>
            <a:pPr lvl="1"/>
            <a:r>
              <a:rPr lang="nb-NO" dirty="0" err="1" smtClean="0"/>
              <a:t>Results</a:t>
            </a:r>
            <a:r>
              <a:rPr lang="nb-NO" dirty="0" smtClean="0"/>
              <a:t>: H4, H6, H7 </a:t>
            </a:r>
            <a:r>
              <a:rPr lang="nb-NO" dirty="0" err="1" smtClean="0"/>
              <a:t>significant</a:t>
            </a:r>
            <a:r>
              <a:rPr lang="nb-NO" dirty="0" smtClean="0"/>
              <a:t> positive </a:t>
            </a:r>
            <a:r>
              <a:rPr lang="nb-NO" dirty="0" err="1" smtClean="0"/>
              <a:t>impact</a:t>
            </a:r>
            <a:endParaRPr lang="nb-NO" noProof="0" dirty="0" smtClean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352557" y="6381328"/>
            <a:ext cx="879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Motivation → Problem → 4PLO → </a:t>
            </a:r>
            <a:r>
              <a:rPr lang="en-GB" b="1" dirty="0" smtClean="0"/>
              <a:t>Experiments</a:t>
            </a:r>
            <a:r>
              <a:rPr lang="en-GB" dirty="0" smtClean="0"/>
              <a:t> → Conclusions</a:t>
            </a:r>
            <a:endParaRPr lang="en-GB" dirty="0"/>
          </a:p>
        </p:txBody>
      </p:sp>
      <p:pic>
        <p:nvPicPr>
          <p:cNvPr id="11" name="Bilde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9592" y="2780928"/>
            <a:ext cx="7897383" cy="2613103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>
            <a:off x="5768577" y="4041068"/>
            <a:ext cx="576064" cy="432048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llipse 8"/>
          <p:cNvSpPr/>
          <p:nvPr/>
        </p:nvSpPr>
        <p:spPr>
          <a:xfrm>
            <a:off x="1907704" y="3732054"/>
            <a:ext cx="646909" cy="191822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e 9"/>
          <p:cNvSpPr/>
          <p:nvPr/>
        </p:nvSpPr>
        <p:spPr>
          <a:xfrm>
            <a:off x="5768577" y="3728131"/>
            <a:ext cx="576064" cy="191822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lipse 6"/>
          <p:cNvSpPr/>
          <p:nvPr/>
        </p:nvSpPr>
        <p:spPr>
          <a:xfrm>
            <a:off x="1907704" y="4077072"/>
            <a:ext cx="646909" cy="360040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990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Experimental Results</a:t>
            </a:r>
            <a:endParaRPr lang="en-GB" noProof="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b-NO" noProof="0" dirty="0" err="1" smtClean="0"/>
              <a:t>Further</a:t>
            </a:r>
            <a:r>
              <a:rPr lang="nb-NO" noProof="0" dirty="0" smtClean="0"/>
              <a:t> </a:t>
            </a:r>
            <a:r>
              <a:rPr lang="nb-NO" noProof="0" dirty="0" err="1" smtClean="0"/>
              <a:t>experiments</a:t>
            </a:r>
            <a:r>
              <a:rPr lang="nb-NO" noProof="0" dirty="0" smtClean="0"/>
              <a:t> – </a:t>
            </a:r>
            <a:r>
              <a:rPr lang="nb-NO" noProof="0" dirty="0" err="1" smtClean="0"/>
              <a:t>Individual</a:t>
            </a:r>
            <a:endParaRPr lang="nb-NO" noProof="0" dirty="0" smtClean="0"/>
          </a:p>
          <a:p>
            <a:pPr lvl="1"/>
            <a:r>
              <a:rPr lang="nb-NO" dirty="0" smtClean="0"/>
              <a:t>T-tests </a:t>
            </a:r>
            <a:r>
              <a:rPr lang="nb-NO" dirty="0" err="1" smtClean="0"/>
              <a:t>on</a:t>
            </a:r>
            <a:r>
              <a:rPr lang="nb-NO" dirty="0" smtClean="0"/>
              <a:t> </a:t>
            </a:r>
            <a:r>
              <a:rPr lang="nb-NO" dirty="0" err="1" smtClean="0"/>
              <a:t>using</a:t>
            </a:r>
            <a:r>
              <a:rPr lang="nb-NO" dirty="0" smtClean="0"/>
              <a:t> </a:t>
            </a:r>
            <a:r>
              <a:rPr lang="nb-NO" dirty="0" err="1" smtClean="0"/>
              <a:t>heuristics</a:t>
            </a:r>
            <a:r>
              <a:rPr lang="nb-NO" dirty="0" smtClean="0"/>
              <a:t> H1, H2, H3 and H5 </a:t>
            </a:r>
            <a:r>
              <a:rPr lang="nb-NO" dirty="0" err="1" smtClean="0"/>
              <a:t>combined</a:t>
            </a:r>
            <a:r>
              <a:rPr lang="nb-NO" dirty="0" smtClean="0"/>
              <a:t> </a:t>
            </a:r>
            <a:r>
              <a:rPr lang="nb-NO" dirty="0" err="1" smtClean="0"/>
              <a:t>with</a:t>
            </a:r>
            <a:r>
              <a:rPr lang="nb-NO" dirty="0" smtClean="0"/>
              <a:t> at </a:t>
            </a:r>
            <a:r>
              <a:rPr lang="nb-NO" dirty="0" err="1" smtClean="0"/>
              <a:t>least</a:t>
            </a:r>
            <a:r>
              <a:rPr lang="nb-NO" dirty="0" smtClean="0"/>
              <a:t> </a:t>
            </a:r>
            <a:r>
              <a:rPr lang="nb-NO" dirty="0" err="1" smtClean="0"/>
              <a:t>one</a:t>
            </a:r>
            <a:r>
              <a:rPr lang="nb-NO" dirty="0" smtClean="0"/>
              <a:t> </a:t>
            </a:r>
            <a:r>
              <a:rPr lang="nb-NO" dirty="0" err="1" smtClean="0"/>
              <a:t>of</a:t>
            </a:r>
            <a:r>
              <a:rPr lang="nb-NO" dirty="0" smtClean="0"/>
              <a:t> H4, H6</a:t>
            </a:r>
            <a:r>
              <a:rPr lang="nb-NO" dirty="0"/>
              <a:t> </a:t>
            </a:r>
            <a:r>
              <a:rPr lang="nb-NO" dirty="0" smtClean="0"/>
              <a:t>&amp; H7, or not</a:t>
            </a:r>
          </a:p>
          <a:p>
            <a:pPr lvl="1"/>
            <a:endParaRPr lang="nb-NO" noProof="0" dirty="0"/>
          </a:p>
          <a:p>
            <a:pPr lvl="1"/>
            <a:endParaRPr lang="nb-NO" dirty="0" smtClean="0"/>
          </a:p>
          <a:p>
            <a:pPr lvl="1"/>
            <a:endParaRPr lang="nb-NO" noProof="0" dirty="0"/>
          </a:p>
          <a:p>
            <a:pPr lvl="1"/>
            <a:endParaRPr lang="nb-NO" dirty="0" smtClean="0"/>
          </a:p>
          <a:p>
            <a:pPr marL="457200" lvl="1" indent="0">
              <a:buNone/>
            </a:pPr>
            <a:endParaRPr lang="nb-NO" dirty="0" smtClean="0"/>
          </a:p>
          <a:p>
            <a:pPr marL="457200" lvl="1" indent="0">
              <a:buNone/>
            </a:pPr>
            <a:endParaRPr lang="nb-NO" noProof="0" dirty="0"/>
          </a:p>
          <a:p>
            <a:pPr marL="457200" lvl="1" indent="0">
              <a:buNone/>
            </a:pPr>
            <a:endParaRPr lang="nb-NO" dirty="0" smtClean="0"/>
          </a:p>
          <a:p>
            <a:pPr marL="457200" lvl="1" indent="0">
              <a:buNone/>
            </a:pPr>
            <a:r>
              <a:rPr lang="nb-NO" noProof="0" dirty="0"/>
              <a:t> </a:t>
            </a:r>
            <a:endParaRPr lang="nb-NO" noProof="0" dirty="0" smtClean="0"/>
          </a:p>
          <a:p>
            <a:pPr lvl="1"/>
            <a:endParaRPr lang="nb-NO" dirty="0" smtClean="0"/>
          </a:p>
          <a:p>
            <a:pPr lvl="1"/>
            <a:endParaRPr lang="nb-NO" dirty="0"/>
          </a:p>
          <a:p>
            <a:pPr lvl="1"/>
            <a:endParaRPr lang="nb-NO" dirty="0" smtClean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352557" y="6381328"/>
            <a:ext cx="879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Motivation → Problem → 4PLO → </a:t>
            </a:r>
            <a:r>
              <a:rPr lang="en-GB" b="1" dirty="0" smtClean="0"/>
              <a:t>Experiments</a:t>
            </a:r>
            <a:r>
              <a:rPr lang="en-GB" dirty="0" smtClean="0"/>
              <a:t> → Conclusions</a:t>
            </a:r>
            <a:endParaRPr lang="en-GB" dirty="0"/>
          </a:p>
        </p:txBody>
      </p:sp>
      <p:pic>
        <p:nvPicPr>
          <p:cNvPr id="8" name="Bild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67744" y="2711923"/>
            <a:ext cx="3672408" cy="3742793"/>
          </a:xfrm>
          <a:prstGeom prst="rect">
            <a:avLst/>
          </a:prstGeom>
        </p:spPr>
      </p:pic>
      <p:sp>
        <p:nvSpPr>
          <p:cNvPr id="10" name="Ellipse 9"/>
          <p:cNvSpPr/>
          <p:nvPr/>
        </p:nvSpPr>
        <p:spPr>
          <a:xfrm>
            <a:off x="3780493" y="3750452"/>
            <a:ext cx="647491" cy="254612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e 10"/>
          <p:cNvSpPr/>
          <p:nvPr/>
        </p:nvSpPr>
        <p:spPr>
          <a:xfrm>
            <a:off x="3780493" y="4059007"/>
            <a:ext cx="719790" cy="381979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e 11"/>
          <p:cNvSpPr/>
          <p:nvPr/>
        </p:nvSpPr>
        <p:spPr>
          <a:xfrm>
            <a:off x="3780493" y="4487121"/>
            <a:ext cx="647491" cy="254612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/>
          <p:cNvSpPr/>
          <p:nvPr/>
        </p:nvSpPr>
        <p:spPr>
          <a:xfrm>
            <a:off x="3816642" y="5905162"/>
            <a:ext cx="647491" cy="404157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/>
          <p:cNvSpPr/>
          <p:nvPr/>
        </p:nvSpPr>
        <p:spPr>
          <a:xfrm>
            <a:off x="3816642" y="4899821"/>
            <a:ext cx="647491" cy="254612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Bilde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40153" y="977732"/>
            <a:ext cx="2520280" cy="119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0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Experimental Results</a:t>
            </a:r>
            <a:endParaRPr lang="en-GB" noProof="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noProof="0" dirty="0" err="1" smtClean="0"/>
              <a:t>Further</a:t>
            </a:r>
            <a:r>
              <a:rPr lang="nb-NO" noProof="0" dirty="0" smtClean="0"/>
              <a:t> </a:t>
            </a:r>
            <a:r>
              <a:rPr lang="nb-NO" noProof="0" dirty="0" err="1" smtClean="0"/>
              <a:t>experiments</a:t>
            </a:r>
            <a:r>
              <a:rPr lang="nb-NO" noProof="0" dirty="0" smtClean="0"/>
              <a:t> – </a:t>
            </a:r>
            <a:r>
              <a:rPr lang="nb-NO" noProof="0" dirty="0" err="1" smtClean="0"/>
              <a:t>Individual</a:t>
            </a:r>
            <a:endParaRPr lang="nb-NO" noProof="0" dirty="0" smtClean="0"/>
          </a:p>
          <a:p>
            <a:pPr lvl="1"/>
            <a:r>
              <a:rPr lang="nb-NO" noProof="0" dirty="0" err="1" smtClean="0"/>
              <a:t>Results</a:t>
            </a:r>
            <a:r>
              <a:rPr lang="nb-NO" noProof="0" dirty="0" smtClean="0"/>
              <a:t>:</a:t>
            </a:r>
          </a:p>
          <a:p>
            <a:pPr lvl="2"/>
            <a:r>
              <a:rPr lang="nb-NO" dirty="0" smtClean="0"/>
              <a:t>H1-swap, </a:t>
            </a:r>
            <a:r>
              <a:rPr lang="nb-NO" dirty="0" err="1" smtClean="0"/>
              <a:t>no</a:t>
            </a:r>
            <a:r>
              <a:rPr lang="nb-NO" dirty="0" smtClean="0"/>
              <a:t> </a:t>
            </a:r>
            <a:r>
              <a:rPr lang="nb-NO" dirty="0" err="1" smtClean="0"/>
              <a:t>significant</a:t>
            </a:r>
            <a:r>
              <a:rPr lang="nb-NO" dirty="0" smtClean="0"/>
              <a:t> </a:t>
            </a:r>
            <a:r>
              <a:rPr lang="nb-NO" dirty="0" err="1" smtClean="0"/>
              <a:t>impact</a:t>
            </a:r>
            <a:endParaRPr lang="nb-NO" dirty="0" smtClean="0"/>
          </a:p>
          <a:p>
            <a:pPr lvl="2"/>
            <a:r>
              <a:rPr lang="nb-NO" noProof="0" dirty="0" smtClean="0"/>
              <a:t>H2-exchange, </a:t>
            </a:r>
            <a:r>
              <a:rPr lang="nb-NO" noProof="0" dirty="0" err="1" smtClean="0"/>
              <a:t>significant</a:t>
            </a:r>
            <a:r>
              <a:rPr lang="nb-NO" noProof="0" dirty="0" smtClean="0"/>
              <a:t> negative </a:t>
            </a:r>
            <a:r>
              <a:rPr lang="nb-NO" noProof="0" dirty="0" err="1" smtClean="0"/>
              <a:t>impact</a:t>
            </a:r>
            <a:r>
              <a:rPr lang="nb-NO" noProof="0" dirty="0" smtClean="0"/>
              <a:t> </a:t>
            </a:r>
            <a:r>
              <a:rPr lang="nb-NO" noProof="0" dirty="0" err="1" smtClean="0"/>
              <a:t>on</a:t>
            </a:r>
            <a:r>
              <a:rPr lang="nb-NO" noProof="0" dirty="0" smtClean="0"/>
              <a:t> </a:t>
            </a:r>
            <a:r>
              <a:rPr lang="nb-NO" noProof="0" dirty="0" err="1" smtClean="0"/>
              <a:t>result</a:t>
            </a:r>
            <a:endParaRPr lang="nb-NO" noProof="0" dirty="0" smtClean="0"/>
          </a:p>
          <a:p>
            <a:pPr lvl="2"/>
            <a:r>
              <a:rPr lang="nb-NO" dirty="0" smtClean="0"/>
              <a:t>H3-2opt, </a:t>
            </a:r>
            <a:r>
              <a:rPr lang="nb-NO" dirty="0" err="1" smtClean="0"/>
              <a:t>significant</a:t>
            </a:r>
            <a:r>
              <a:rPr lang="nb-NO" dirty="0" smtClean="0"/>
              <a:t> negative </a:t>
            </a:r>
            <a:r>
              <a:rPr lang="nb-NO" dirty="0" err="1" smtClean="0"/>
              <a:t>impact</a:t>
            </a:r>
            <a:r>
              <a:rPr lang="nb-NO" dirty="0" smtClean="0"/>
              <a:t> </a:t>
            </a:r>
            <a:r>
              <a:rPr lang="nb-NO" dirty="0" err="1" smtClean="0"/>
              <a:t>on</a:t>
            </a:r>
            <a:r>
              <a:rPr lang="nb-NO" dirty="0" smtClean="0"/>
              <a:t> </a:t>
            </a:r>
            <a:r>
              <a:rPr lang="nb-NO" dirty="0" err="1" smtClean="0"/>
              <a:t>average</a:t>
            </a:r>
            <a:r>
              <a:rPr lang="nb-NO" dirty="0" smtClean="0"/>
              <a:t> </a:t>
            </a:r>
            <a:r>
              <a:rPr lang="nb-NO" dirty="0" err="1" smtClean="0"/>
              <a:t>result</a:t>
            </a:r>
            <a:endParaRPr lang="nb-NO" dirty="0" smtClean="0"/>
          </a:p>
          <a:p>
            <a:pPr lvl="2"/>
            <a:r>
              <a:rPr lang="nb-NO" dirty="0" smtClean="0"/>
              <a:t>H5-Clustering, </a:t>
            </a:r>
            <a:r>
              <a:rPr lang="nb-NO" dirty="0" err="1" smtClean="0"/>
              <a:t>significant</a:t>
            </a:r>
            <a:r>
              <a:rPr lang="nb-NO" dirty="0" smtClean="0"/>
              <a:t> positive </a:t>
            </a:r>
            <a:r>
              <a:rPr lang="nb-NO" dirty="0" err="1" smtClean="0"/>
              <a:t>impact</a:t>
            </a:r>
            <a:r>
              <a:rPr lang="nb-NO" dirty="0" smtClean="0"/>
              <a:t> </a:t>
            </a:r>
            <a:r>
              <a:rPr lang="nb-NO" dirty="0" err="1" smtClean="0"/>
              <a:t>on</a:t>
            </a:r>
            <a:r>
              <a:rPr lang="nb-NO" dirty="0" smtClean="0"/>
              <a:t> best </a:t>
            </a:r>
            <a:r>
              <a:rPr lang="nb-NO" dirty="0" err="1" smtClean="0"/>
              <a:t>solution</a:t>
            </a:r>
            <a:r>
              <a:rPr lang="nb-NO" dirty="0" smtClean="0"/>
              <a:t> </a:t>
            </a:r>
            <a:r>
              <a:rPr lang="nb-NO" dirty="0" err="1" smtClean="0"/>
              <a:t>found</a:t>
            </a:r>
            <a:endParaRPr lang="nb-NO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352557" y="6381328"/>
            <a:ext cx="879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Motivation → Problem → 4PLO → </a:t>
            </a:r>
            <a:r>
              <a:rPr lang="en-GB" b="1" dirty="0" smtClean="0"/>
              <a:t>Experiments</a:t>
            </a:r>
            <a:r>
              <a:rPr lang="en-GB" dirty="0" smtClean="0"/>
              <a:t> → Conclusions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24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Experimental Results</a:t>
            </a:r>
            <a:endParaRPr lang="en-GB" noProof="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noProof="0" dirty="0" err="1" smtClean="0"/>
              <a:t>Deciding</a:t>
            </a:r>
            <a:r>
              <a:rPr lang="nb-NO" noProof="0" dirty="0" smtClean="0"/>
              <a:t> </a:t>
            </a:r>
            <a:r>
              <a:rPr lang="nb-NO" noProof="0" dirty="0" err="1" smtClean="0"/>
              <a:t>on</a:t>
            </a:r>
            <a:r>
              <a:rPr lang="nb-NO" noProof="0" dirty="0" smtClean="0"/>
              <a:t> a final </a:t>
            </a:r>
            <a:r>
              <a:rPr lang="nb-NO" noProof="0" dirty="0" err="1" smtClean="0"/>
              <a:t>model</a:t>
            </a:r>
            <a:endParaRPr lang="nb-NO" noProof="0" dirty="0" smtClean="0"/>
          </a:p>
          <a:p>
            <a:pPr lvl="1"/>
            <a:r>
              <a:rPr lang="nb-NO" dirty="0" smtClean="0"/>
              <a:t>The final </a:t>
            </a:r>
            <a:r>
              <a:rPr lang="nb-NO" dirty="0" err="1" smtClean="0"/>
              <a:t>model</a:t>
            </a:r>
            <a:r>
              <a:rPr lang="nb-NO" dirty="0" smtClean="0"/>
              <a:t> </a:t>
            </a:r>
            <a:r>
              <a:rPr lang="nb-NO" dirty="0" err="1" smtClean="0"/>
              <a:t>contain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following</a:t>
            </a:r>
            <a:r>
              <a:rPr lang="nb-NO" dirty="0" smtClean="0"/>
              <a:t> </a:t>
            </a:r>
            <a:r>
              <a:rPr lang="nb-NO" dirty="0" err="1" smtClean="0"/>
              <a:t>components</a:t>
            </a:r>
            <a:r>
              <a:rPr lang="nb-NO" dirty="0" smtClean="0"/>
              <a:t>:</a:t>
            </a:r>
          </a:p>
          <a:p>
            <a:pPr lvl="2"/>
            <a:r>
              <a:rPr lang="nb-NO" noProof="0" dirty="0" smtClean="0"/>
              <a:t>Wild </a:t>
            </a:r>
            <a:r>
              <a:rPr lang="nb-NO" noProof="0" dirty="0" err="1" smtClean="0"/>
              <a:t>escape</a:t>
            </a:r>
            <a:r>
              <a:rPr lang="nb-NO" noProof="0" dirty="0" smtClean="0"/>
              <a:t> </a:t>
            </a:r>
            <a:r>
              <a:rPr lang="nb-NO" noProof="0" dirty="0" err="1" smtClean="0"/>
              <a:t>algorith</a:t>
            </a:r>
            <a:r>
              <a:rPr lang="nb-NO" dirty="0" smtClean="0"/>
              <a:t>m + </a:t>
            </a:r>
            <a:r>
              <a:rPr lang="nb-NO" b="1" noProof="0" dirty="0" smtClean="0"/>
              <a:t>H1?</a:t>
            </a:r>
            <a:r>
              <a:rPr lang="nb-NO" noProof="0" dirty="0" smtClean="0"/>
              <a:t>, H4, H5, H6, H7</a:t>
            </a:r>
          </a:p>
          <a:p>
            <a:pPr lvl="2"/>
            <a:r>
              <a:rPr lang="nb-NO" dirty="0" smtClean="0"/>
              <a:t>Final </a:t>
            </a:r>
            <a:r>
              <a:rPr lang="nb-NO" dirty="0" err="1" smtClean="0"/>
              <a:t>model</a:t>
            </a:r>
            <a:r>
              <a:rPr lang="nb-NO" dirty="0" smtClean="0"/>
              <a:t> in Ranking:</a:t>
            </a:r>
            <a:endParaRPr lang="nb-NO" dirty="0"/>
          </a:p>
          <a:p>
            <a:pPr lvl="2"/>
            <a:endParaRPr lang="nb-NO" noProof="0" dirty="0" smtClean="0"/>
          </a:p>
          <a:p>
            <a:pPr marL="914400" lvl="2" indent="0">
              <a:buNone/>
            </a:pPr>
            <a:endParaRPr lang="nb-NO" noProof="0" dirty="0"/>
          </a:p>
          <a:p>
            <a:pPr marL="914400" lvl="2" indent="0">
              <a:buNone/>
            </a:pPr>
            <a:endParaRPr lang="nb-NO" noProof="0" dirty="0" smtClean="0"/>
          </a:p>
          <a:p>
            <a:pPr marL="914400" lvl="2" indent="0">
              <a:buNone/>
            </a:pPr>
            <a:r>
              <a:rPr lang="nb-NO" dirty="0"/>
              <a:t> </a:t>
            </a:r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352557" y="6381328"/>
            <a:ext cx="879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Motivation → Problem → 4PLO → </a:t>
            </a:r>
            <a:r>
              <a:rPr lang="en-GB" b="1" dirty="0" smtClean="0"/>
              <a:t>Experiments</a:t>
            </a:r>
            <a:r>
              <a:rPr lang="en-GB" dirty="0" smtClean="0"/>
              <a:t> → Conclusions</a:t>
            </a:r>
            <a:endParaRPr lang="en-GB" dirty="0"/>
          </a:p>
        </p:txBody>
      </p:sp>
      <p:pic>
        <p:nvPicPr>
          <p:cNvPr id="9" name="Bilde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56176" y="1015007"/>
            <a:ext cx="2555349" cy="121649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874" y="4077072"/>
            <a:ext cx="6864252" cy="711503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154" y="4932982"/>
            <a:ext cx="6864252" cy="71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61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Experimental Results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 smtClean="0"/>
              <a:t>Results</a:t>
            </a:r>
            <a:r>
              <a:rPr lang="nb-NO" dirty="0" smtClean="0"/>
              <a:t> </a:t>
            </a:r>
            <a:r>
              <a:rPr lang="nb-NO" dirty="0" err="1" smtClean="0"/>
              <a:t>of</a:t>
            </a:r>
            <a:r>
              <a:rPr lang="nb-NO" dirty="0" smtClean="0"/>
              <a:t> final </a:t>
            </a:r>
            <a:r>
              <a:rPr lang="nb-NO" dirty="0" err="1" smtClean="0"/>
              <a:t>model</a:t>
            </a:r>
            <a:endParaRPr lang="en-GB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352557" y="6381328"/>
            <a:ext cx="879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Motivation → Problem → 4PLO → </a:t>
            </a:r>
            <a:r>
              <a:rPr lang="en-GB" b="1" dirty="0" smtClean="0"/>
              <a:t>Experiments</a:t>
            </a:r>
            <a:r>
              <a:rPr lang="en-GB" dirty="0" smtClean="0"/>
              <a:t> → Conclusions</a:t>
            </a:r>
            <a:endParaRPr lang="en-GB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776" y="3645024"/>
            <a:ext cx="6588224" cy="851318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459" y="3124244"/>
            <a:ext cx="6596541" cy="520780"/>
          </a:xfrm>
          <a:prstGeom prst="rect">
            <a:avLst/>
          </a:prstGeom>
        </p:spPr>
      </p:pic>
      <p:sp>
        <p:nvSpPr>
          <p:cNvPr id="9" name="Ellipse 8"/>
          <p:cNvSpPr/>
          <p:nvPr/>
        </p:nvSpPr>
        <p:spPr>
          <a:xfrm>
            <a:off x="4478936" y="3644164"/>
            <a:ext cx="647491" cy="367600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e 9"/>
          <p:cNvSpPr/>
          <p:nvPr/>
        </p:nvSpPr>
        <p:spPr>
          <a:xfrm>
            <a:off x="6516216" y="3789039"/>
            <a:ext cx="647491" cy="222725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e 10"/>
          <p:cNvSpPr/>
          <p:nvPr/>
        </p:nvSpPr>
        <p:spPr>
          <a:xfrm>
            <a:off x="2915816" y="3951213"/>
            <a:ext cx="2304255" cy="222725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e 11"/>
          <p:cNvSpPr/>
          <p:nvPr/>
        </p:nvSpPr>
        <p:spPr>
          <a:xfrm>
            <a:off x="5103032" y="3946425"/>
            <a:ext cx="2304255" cy="222725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/>
          <p:cNvSpPr/>
          <p:nvPr/>
        </p:nvSpPr>
        <p:spPr>
          <a:xfrm>
            <a:off x="2903984" y="4276039"/>
            <a:ext cx="2304255" cy="222725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/>
          <p:cNvSpPr/>
          <p:nvPr/>
        </p:nvSpPr>
        <p:spPr>
          <a:xfrm>
            <a:off x="5004048" y="4274727"/>
            <a:ext cx="2304255" cy="222725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21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Experimental Results</a:t>
            </a:r>
            <a:endParaRPr lang="en-GB" noProof="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2"/>
            <a:endParaRPr lang="nb-NO" noProof="0" dirty="0" smtClean="0"/>
          </a:p>
          <a:p>
            <a:pPr lvl="2"/>
            <a:endParaRPr lang="nb-NO" dirty="0"/>
          </a:p>
          <a:p>
            <a:pPr lvl="2"/>
            <a:endParaRPr lang="nb-NO" noProof="0" dirty="0" smtClean="0"/>
          </a:p>
          <a:p>
            <a:pPr lvl="2"/>
            <a:endParaRPr lang="nb-NO" dirty="0"/>
          </a:p>
          <a:p>
            <a:pPr lvl="2"/>
            <a:endParaRPr lang="nb-NO" noProof="0" dirty="0" smtClean="0"/>
          </a:p>
          <a:p>
            <a:pPr marL="914400" lvl="2" indent="0">
              <a:buNone/>
            </a:pPr>
            <a:r>
              <a:rPr lang="nb-NO" dirty="0"/>
              <a:t> </a:t>
            </a:r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352557" y="6381328"/>
            <a:ext cx="879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Motivation → Problem → 4PLO → </a:t>
            </a:r>
            <a:r>
              <a:rPr lang="en-GB" b="1" dirty="0" smtClean="0"/>
              <a:t>Experiments</a:t>
            </a:r>
            <a:r>
              <a:rPr lang="en-GB" dirty="0" smtClean="0"/>
              <a:t> → Conclusions</a:t>
            </a:r>
            <a:endParaRPr lang="en-GB" dirty="0"/>
          </a:p>
        </p:txBody>
      </p:sp>
      <p:pic>
        <p:nvPicPr>
          <p:cNvPr id="9" name="Bilde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64364" y="983086"/>
            <a:ext cx="2448272" cy="1165515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1153" y="2342150"/>
            <a:ext cx="4360666" cy="297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13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Agenda</a:t>
            </a:r>
            <a:endParaRPr lang="en-GB" noProof="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 smtClean="0"/>
              <a:t>Motivation of Thesis</a:t>
            </a:r>
          </a:p>
          <a:p>
            <a:r>
              <a:rPr lang="en-GB" noProof="0" dirty="0" smtClean="0"/>
              <a:t>Problem Formulation</a:t>
            </a:r>
          </a:p>
          <a:p>
            <a:r>
              <a:rPr lang="en-GB" noProof="0" dirty="0" smtClean="0"/>
              <a:t>A 4th Party Logistics Optimizer</a:t>
            </a:r>
          </a:p>
          <a:p>
            <a:r>
              <a:rPr lang="en-GB" b="1" noProof="0" dirty="0" smtClean="0"/>
              <a:t>Experimental Results</a:t>
            </a:r>
          </a:p>
          <a:p>
            <a:r>
              <a:rPr lang="en-GB" noProof="0" dirty="0" smtClean="0"/>
              <a:t>Conclusions</a:t>
            </a:r>
            <a:endParaRPr lang="en-GB" noProof="0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352557" y="6381328"/>
            <a:ext cx="879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Motivation → Problem → 4PLO → </a:t>
            </a:r>
            <a:r>
              <a:rPr lang="en-GB" b="1" dirty="0" smtClean="0"/>
              <a:t>Experiments</a:t>
            </a:r>
            <a:r>
              <a:rPr lang="en-GB" dirty="0" smtClean="0"/>
              <a:t> → Conclusions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349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 dirty="0" err="1" smtClean="0"/>
              <a:t>Typo’s</a:t>
            </a:r>
            <a:endParaRPr lang="en-GB" noProof="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1022920" y="1883965"/>
            <a:ext cx="7365504" cy="2841179"/>
          </a:xfrm>
        </p:spPr>
        <p:txBody>
          <a:bodyPr>
            <a:normAutofit fontScale="55000" lnSpcReduction="20000"/>
          </a:bodyPr>
          <a:lstStyle/>
          <a:p>
            <a:r>
              <a:rPr lang="nb-NO" noProof="0" dirty="0" smtClean="0"/>
              <a:t>Page 12:</a:t>
            </a:r>
          </a:p>
          <a:p>
            <a:endParaRPr lang="nb-NO" dirty="0"/>
          </a:p>
          <a:p>
            <a:endParaRPr lang="nb-NO" noProof="0" dirty="0" smtClean="0"/>
          </a:p>
          <a:p>
            <a:endParaRPr lang="nb-NO" dirty="0" smtClean="0"/>
          </a:p>
          <a:p>
            <a:endParaRPr lang="nb-NO" dirty="0"/>
          </a:p>
          <a:p>
            <a:endParaRPr lang="nb-NO" dirty="0" smtClean="0"/>
          </a:p>
          <a:p>
            <a:endParaRPr lang="nb-NO" dirty="0"/>
          </a:p>
          <a:p>
            <a:endParaRPr lang="nb-NO" dirty="0" smtClean="0"/>
          </a:p>
          <a:p>
            <a:r>
              <a:rPr lang="nb-NO" dirty="0" smtClean="0"/>
              <a:t>Page 13:</a:t>
            </a:r>
          </a:p>
          <a:p>
            <a:endParaRPr lang="nb-NO" noProof="0" dirty="0"/>
          </a:p>
          <a:p>
            <a:endParaRPr lang="nb-NO" dirty="0" smtClean="0"/>
          </a:p>
          <a:p>
            <a:endParaRPr lang="nb-NO" noProof="0" dirty="0"/>
          </a:p>
          <a:p>
            <a:r>
              <a:rPr lang="nb-NO" dirty="0" smtClean="0"/>
              <a:t>Page  25, </a:t>
            </a:r>
            <a:r>
              <a:rPr lang="nb-NO" dirty="0" err="1" smtClean="0"/>
              <a:t>Algorithm</a:t>
            </a:r>
            <a:r>
              <a:rPr lang="nb-NO" dirty="0" smtClean="0"/>
              <a:t> 6:</a:t>
            </a:r>
          </a:p>
          <a:p>
            <a:endParaRPr lang="nb-NO" dirty="0" smtClean="0"/>
          </a:p>
          <a:p>
            <a:endParaRPr lang="nb-NO" noProof="0" dirty="0"/>
          </a:p>
          <a:p>
            <a:pPr marL="0" indent="0">
              <a:buNone/>
            </a:pPr>
            <a:endParaRPr lang="nb-NO" noProof="0" dirty="0"/>
          </a:p>
          <a:p>
            <a:pPr marL="0" indent="0">
              <a:buNone/>
            </a:pPr>
            <a:endParaRPr lang="en-GB" noProof="0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352557" y="6381328"/>
            <a:ext cx="879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Motivation → Problem → 4PLO → Experiments </a:t>
            </a:r>
            <a:r>
              <a:rPr lang="en-GB" b="1" dirty="0" smtClean="0"/>
              <a:t>→</a:t>
            </a:r>
            <a:r>
              <a:rPr lang="en-GB" dirty="0" smtClean="0"/>
              <a:t> Conclusions</a:t>
            </a:r>
            <a:endParaRPr lang="en-GB" dirty="0"/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47577" y="2479251"/>
            <a:ext cx="266737" cy="266737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9632" y="2196948"/>
            <a:ext cx="4211960" cy="526495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04823" y="3150100"/>
            <a:ext cx="3166769" cy="404340"/>
          </a:xfrm>
          <a:prstGeom prst="rect">
            <a:avLst/>
          </a:prstGeom>
        </p:spPr>
      </p:pic>
      <p:cxnSp>
        <p:nvCxnSpPr>
          <p:cNvPr id="11" name="Rett pil 10"/>
          <p:cNvCxnSpPr>
            <a:stCxn id="7" idx="1"/>
          </p:cNvCxnSpPr>
          <p:nvPr/>
        </p:nvCxnSpPr>
        <p:spPr>
          <a:xfrm flipH="1" flipV="1">
            <a:off x="4932040" y="2298167"/>
            <a:ext cx="1315537" cy="314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tt pil 12"/>
          <p:cNvCxnSpPr>
            <a:stCxn id="7" idx="1"/>
          </p:cNvCxnSpPr>
          <p:nvPr/>
        </p:nvCxnSpPr>
        <p:spPr>
          <a:xfrm flipH="1" flipV="1">
            <a:off x="5076056" y="2605692"/>
            <a:ext cx="1171521" cy="6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tt pil 14"/>
          <p:cNvCxnSpPr>
            <a:stCxn id="7" idx="1"/>
          </p:cNvCxnSpPr>
          <p:nvPr/>
        </p:nvCxnSpPr>
        <p:spPr>
          <a:xfrm flipH="1">
            <a:off x="4788024" y="2612620"/>
            <a:ext cx="1459553" cy="187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Bilde 1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9672" y="2707899"/>
            <a:ext cx="3672408" cy="541780"/>
          </a:xfrm>
          <a:prstGeom prst="rect">
            <a:avLst/>
          </a:prstGeom>
        </p:spPr>
      </p:pic>
      <p:cxnSp>
        <p:nvCxnSpPr>
          <p:cNvPr id="19" name="Rett pil 18"/>
          <p:cNvCxnSpPr>
            <a:stCxn id="7" idx="1"/>
          </p:cNvCxnSpPr>
          <p:nvPr/>
        </p:nvCxnSpPr>
        <p:spPr>
          <a:xfrm flipH="1">
            <a:off x="5005391" y="2612620"/>
            <a:ext cx="1242186" cy="414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tt pil 21"/>
          <p:cNvCxnSpPr>
            <a:stCxn id="7" idx="1"/>
          </p:cNvCxnSpPr>
          <p:nvPr/>
        </p:nvCxnSpPr>
        <p:spPr>
          <a:xfrm flipH="1">
            <a:off x="4572000" y="2612620"/>
            <a:ext cx="1675577" cy="817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Bilde 2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65710" y="3798756"/>
            <a:ext cx="2744470" cy="258262"/>
          </a:xfrm>
          <a:prstGeom prst="rect">
            <a:avLst/>
          </a:prstGeom>
        </p:spPr>
      </p:pic>
      <p:cxnSp>
        <p:nvCxnSpPr>
          <p:cNvPr id="26" name="Rett pil 25"/>
          <p:cNvCxnSpPr>
            <a:stCxn id="7" idx="1"/>
          </p:cNvCxnSpPr>
          <p:nvPr/>
        </p:nvCxnSpPr>
        <p:spPr>
          <a:xfrm flipH="1">
            <a:off x="4490967" y="2612620"/>
            <a:ext cx="1756610" cy="1315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Bilde 30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9672" y="4727210"/>
            <a:ext cx="3562005" cy="213958"/>
          </a:xfrm>
          <a:prstGeom prst="rect">
            <a:avLst/>
          </a:prstGeom>
        </p:spPr>
      </p:pic>
      <p:cxnSp>
        <p:nvCxnSpPr>
          <p:cNvPr id="33" name="Rett linje 32"/>
          <p:cNvCxnSpPr/>
          <p:nvPr/>
        </p:nvCxnSpPr>
        <p:spPr>
          <a:xfrm flipV="1">
            <a:off x="4748278" y="2196948"/>
            <a:ext cx="183762" cy="258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tt linje 33"/>
          <p:cNvCxnSpPr/>
          <p:nvPr/>
        </p:nvCxnSpPr>
        <p:spPr>
          <a:xfrm flipV="1">
            <a:off x="4926173" y="2462321"/>
            <a:ext cx="183762" cy="258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Rett linje 34"/>
          <p:cNvCxnSpPr/>
          <p:nvPr/>
        </p:nvCxnSpPr>
        <p:spPr>
          <a:xfrm flipV="1">
            <a:off x="4656397" y="2663583"/>
            <a:ext cx="183762" cy="258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tt linje 35"/>
          <p:cNvCxnSpPr/>
          <p:nvPr/>
        </p:nvCxnSpPr>
        <p:spPr>
          <a:xfrm flipV="1">
            <a:off x="4840159" y="2905784"/>
            <a:ext cx="183762" cy="258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Rett linje 36"/>
          <p:cNvCxnSpPr/>
          <p:nvPr/>
        </p:nvCxnSpPr>
        <p:spPr>
          <a:xfrm flipV="1">
            <a:off x="4388238" y="3270755"/>
            <a:ext cx="183762" cy="258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tt linje 37"/>
          <p:cNvCxnSpPr/>
          <p:nvPr/>
        </p:nvCxnSpPr>
        <p:spPr>
          <a:xfrm flipV="1">
            <a:off x="4300186" y="3752124"/>
            <a:ext cx="183762" cy="258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ett linje 38"/>
          <p:cNvCxnSpPr>
            <a:endCxn id="31" idx="3"/>
          </p:cNvCxnSpPr>
          <p:nvPr/>
        </p:nvCxnSpPr>
        <p:spPr>
          <a:xfrm flipV="1">
            <a:off x="4067944" y="4834189"/>
            <a:ext cx="111373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Bilde 42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47577" y="4688127"/>
            <a:ext cx="219337" cy="271284"/>
          </a:xfrm>
          <a:prstGeom prst="rect">
            <a:avLst/>
          </a:prstGeom>
        </p:spPr>
      </p:pic>
      <p:cxnSp>
        <p:nvCxnSpPr>
          <p:cNvPr id="44" name="Rett pil 43"/>
          <p:cNvCxnSpPr>
            <a:stCxn id="43" idx="1"/>
          </p:cNvCxnSpPr>
          <p:nvPr/>
        </p:nvCxnSpPr>
        <p:spPr>
          <a:xfrm flipH="1">
            <a:off x="5292080" y="4823769"/>
            <a:ext cx="955497" cy="7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32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Agenda</a:t>
            </a:r>
            <a:endParaRPr lang="en-GB" noProof="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 smtClean="0"/>
              <a:t>Motivation of Thesis</a:t>
            </a:r>
          </a:p>
          <a:p>
            <a:r>
              <a:rPr lang="en-GB" noProof="0" dirty="0" smtClean="0"/>
              <a:t>Problem Formulation</a:t>
            </a:r>
          </a:p>
          <a:p>
            <a:r>
              <a:rPr lang="en-GB" noProof="0" dirty="0" smtClean="0"/>
              <a:t>A 4th Party Logistics Optimizer</a:t>
            </a:r>
          </a:p>
          <a:p>
            <a:r>
              <a:rPr lang="en-GB" noProof="0" dirty="0" smtClean="0"/>
              <a:t>Experimental Results</a:t>
            </a:r>
          </a:p>
          <a:p>
            <a:r>
              <a:rPr lang="en-GB" b="1" noProof="0" dirty="0" smtClean="0"/>
              <a:t>Conclusions</a:t>
            </a:r>
            <a:endParaRPr lang="en-GB" b="1" noProof="0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352557" y="6381328"/>
            <a:ext cx="879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Motivation → Problem → 4PLO → Experiments → </a:t>
            </a:r>
            <a:r>
              <a:rPr lang="en-GB" b="1" dirty="0" smtClean="0"/>
              <a:t>Conclusions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22988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Conclusions &amp; Contributions</a:t>
            </a:r>
            <a:endParaRPr lang="en-GB" noProof="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1022920" y="1883965"/>
            <a:ext cx="7365504" cy="2841179"/>
          </a:xfrm>
        </p:spPr>
        <p:txBody>
          <a:bodyPr>
            <a:normAutofit fontScale="77500" lnSpcReduction="20000"/>
          </a:bodyPr>
          <a:lstStyle/>
          <a:p>
            <a:r>
              <a:rPr lang="nb-NO" dirty="0" smtClean="0"/>
              <a:t>4PL </a:t>
            </a:r>
            <a:r>
              <a:rPr lang="nb-NO" dirty="0" err="1" smtClean="0"/>
              <a:t>industry</a:t>
            </a:r>
            <a:r>
              <a:rPr lang="nb-NO" dirty="0" smtClean="0"/>
              <a:t> </a:t>
            </a:r>
            <a:r>
              <a:rPr lang="nb-NO" dirty="0" err="1" smtClean="0"/>
              <a:t>requires</a:t>
            </a:r>
            <a:r>
              <a:rPr lang="nb-NO" dirty="0" smtClean="0"/>
              <a:t> </a:t>
            </a:r>
            <a:r>
              <a:rPr lang="nb-NO" dirty="0" err="1" smtClean="0"/>
              <a:t>good</a:t>
            </a:r>
            <a:r>
              <a:rPr lang="nb-NO" dirty="0" smtClean="0"/>
              <a:t> </a:t>
            </a:r>
            <a:r>
              <a:rPr lang="nb-NO" dirty="0" err="1" smtClean="0"/>
              <a:t>solution</a:t>
            </a:r>
            <a:r>
              <a:rPr lang="nb-NO" dirty="0" smtClean="0"/>
              <a:t> </a:t>
            </a:r>
            <a:r>
              <a:rPr lang="nb-NO" dirty="0" err="1" smtClean="0"/>
              <a:t>models</a:t>
            </a:r>
            <a:endParaRPr lang="nb-NO" dirty="0"/>
          </a:p>
          <a:p>
            <a:r>
              <a:rPr lang="nb-NO" dirty="0" smtClean="0"/>
              <a:t>Mathematical </a:t>
            </a:r>
            <a:r>
              <a:rPr lang="nb-NO" dirty="0" err="1" smtClean="0"/>
              <a:t>formulation</a:t>
            </a:r>
            <a:r>
              <a:rPr lang="nb-NO" dirty="0" smtClean="0"/>
              <a:t> </a:t>
            </a:r>
            <a:r>
              <a:rPr lang="nb-NO" dirty="0" err="1" smtClean="0"/>
              <a:t>of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4PLP</a:t>
            </a:r>
          </a:p>
          <a:p>
            <a:r>
              <a:rPr lang="nb-NO" dirty="0" err="1" smtClean="0"/>
              <a:t>Designed</a:t>
            </a:r>
            <a:r>
              <a:rPr lang="nb-NO" dirty="0" smtClean="0"/>
              <a:t> </a:t>
            </a:r>
            <a:r>
              <a:rPr lang="nb-NO" dirty="0" err="1" smtClean="0"/>
              <a:t>model</a:t>
            </a:r>
            <a:r>
              <a:rPr lang="nb-NO" dirty="0" smtClean="0"/>
              <a:t>, 4PLO, a </a:t>
            </a:r>
            <a:r>
              <a:rPr lang="nb-NO" dirty="0" err="1" smtClean="0"/>
              <a:t>meta</a:t>
            </a:r>
            <a:r>
              <a:rPr lang="nb-NO" dirty="0" smtClean="0"/>
              <a:t> </a:t>
            </a:r>
            <a:r>
              <a:rPr lang="nb-NO" dirty="0" err="1" smtClean="0"/>
              <a:t>heuristic</a:t>
            </a:r>
            <a:r>
              <a:rPr lang="nb-NO" dirty="0" smtClean="0"/>
              <a:t> </a:t>
            </a:r>
            <a:r>
              <a:rPr lang="nb-NO" dirty="0" err="1" smtClean="0"/>
              <a:t>framework</a:t>
            </a:r>
            <a:r>
              <a:rPr lang="nb-NO" dirty="0" smtClean="0"/>
              <a:t> to </a:t>
            </a:r>
            <a:r>
              <a:rPr lang="nb-NO" dirty="0" err="1" smtClean="0"/>
              <a:t>solve</a:t>
            </a:r>
            <a:r>
              <a:rPr lang="nb-NO" dirty="0" smtClean="0"/>
              <a:t> </a:t>
            </a:r>
            <a:r>
              <a:rPr lang="nb-NO" dirty="0" err="1" smtClean="0"/>
              <a:t>realistic</a:t>
            </a:r>
            <a:r>
              <a:rPr lang="nb-NO" dirty="0" smtClean="0"/>
              <a:t> </a:t>
            </a:r>
            <a:r>
              <a:rPr lang="nb-NO" dirty="0" err="1" smtClean="0"/>
              <a:t>sized</a:t>
            </a:r>
            <a:r>
              <a:rPr lang="nb-NO" dirty="0" smtClean="0"/>
              <a:t> </a:t>
            </a:r>
            <a:r>
              <a:rPr lang="nb-NO" dirty="0" err="1" smtClean="0"/>
              <a:t>instances</a:t>
            </a:r>
            <a:r>
              <a:rPr lang="nb-NO" dirty="0" smtClean="0"/>
              <a:t> </a:t>
            </a:r>
            <a:r>
              <a:rPr lang="nb-NO" dirty="0" err="1" smtClean="0"/>
              <a:t>of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problem</a:t>
            </a:r>
          </a:p>
          <a:p>
            <a:r>
              <a:rPr lang="nb-NO" noProof="0" dirty="0" err="1" smtClean="0"/>
              <a:t>Experimental</a:t>
            </a:r>
            <a:r>
              <a:rPr lang="nb-NO" noProof="0" dirty="0" smtClean="0"/>
              <a:t> testing </a:t>
            </a:r>
            <a:r>
              <a:rPr lang="nb-NO" noProof="0" dirty="0" err="1" smtClean="0"/>
              <a:t>showed</a:t>
            </a:r>
            <a:r>
              <a:rPr lang="nb-NO" noProof="0" dirty="0" smtClean="0"/>
              <a:t> </a:t>
            </a:r>
            <a:r>
              <a:rPr lang="nb-NO" noProof="0" dirty="0" err="1" smtClean="0"/>
              <a:t>that</a:t>
            </a:r>
            <a:r>
              <a:rPr lang="nb-NO" noProof="0" dirty="0" smtClean="0"/>
              <a:t> </a:t>
            </a:r>
            <a:r>
              <a:rPr lang="nb-NO" noProof="0" dirty="0" err="1" smtClean="0"/>
              <a:t>the</a:t>
            </a:r>
            <a:r>
              <a:rPr lang="nb-NO" noProof="0" dirty="0" smtClean="0"/>
              <a:t> Wild </a:t>
            </a:r>
            <a:r>
              <a:rPr lang="nb-NO" dirty="0"/>
              <a:t>E</a:t>
            </a:r>
            <a:r>
              <a:rPr lang="nb-NO" noProof="0" dirty="0" err="1" smtClean="0"/>
              <a:t>scape</a:t>
            </a:r>
            <a:r>
              <a:rPr lang="nb-NO" noProof="0" dirty="0" smtClean="0"/>
              <a:t> </a:t>
            </a:r>
            <a:r>
              <a:rPr lang="nb-NO" noProof="0" dirty="0" err="1" smtClean="0"/>
              <a:t>Algorithm</a:t>
            </a:r>
            <a:r>
              <a:rPr lang="nb-NO" noProof="0" dirty="0" smtClean="0"/>
              <a:t> and </a:t>
            </a:r>
            <a:r>
              <a:rPr lang="nb-NO" noProof="0" dirty="0" err="1" smtClean="0"/>
              <a:t>the</a:t>
            </a:r>
            <a:r>
              <a:rPr lang="nb-NO" noProof="0" dirty="0" smtClean="0"/>
              <a:t> </a:t>
            </a:r>
            <a:r>
              <a:rPr lang="nb-NO" noProof="0" dirty="0" err="1" smtClean="0"/>
              <a:t>heuristics</a:t>
            </a:r>
            <a:r>
              <a:rPr lang="nb-NO" noProof="0" dirty="0" smtClean="0"/>
              <a:t> Random </a:t>
            </a:r>
            <a:r>
              <a:rPr lang="nb-NO" noProof="0" dirty="0" err="1" smtClean="0"/>
              <a:t>Fit</a:t>
            </a:r>
            <a:r>
              <a:rPr lang="nb-NO" noProof="0" dirty="0" smtClean="0"/>
              <a:t>, Clustering, </a:t>
            </a:r>
            <a:r>
              <a:rPr lang="nb-NO" noProof="0" dirty="0" err="1" smtClean="0"/>
              <a:t>Greedy</a:t>
            </a:r>
            <a:r>
              <a:rPr lang="nb-NO" noProof="0" dirty="0" smtClean="0"/>
              <a:t> and </a:t>
            </a:r>
            <a:r>
              <a:rPr lang="nb-NO" noProof="0" dirty="0" err="1" smtClean="0"/>
              <a:t>Similar</a:t>
            </a:r>
            <a:r>
              <a:rPr lang="nb-NO" noProof="0" dirty="0" smtClean="0"/>
              <a:t> </a:t>
            </a:r>
            <a:r>
              <a:rPr lang="nb-NO" noProof="0" dirty="0" err="1" smtClean="0"/>
              <a:t>Regret</a:t>
            </a:r>
            <a:r>
              <a:rPr lang="nb-NO" noProof="0" dirty="0" smtClean="0"/>
              <a:t> </a:t>
            </a:r>
            <a:r>
              <a:rPr lang="nb-NO" noProof="0" dirty="0" err="1" smtClean="0"/>
              <a:t>had</a:t>
            </a:r>
            <a:r>
              <a:rPr lang="nb-NO" noProof="0" dirty="0" smtClean="0"/>
              <a:t> </a:t>
            </a:r>
            <a:r>
              <a:rPr lang="nb-NO" noProof="0" dirty="0" err="1" smtClean="0"/>
              <a:t>significant</a:t>
            </a:r>
            <a:r>
              <a:rPr lang="nb-NO" noProof="0" dirty="0" smtClean="0"/>
              <a:t> positive </a:t>
            </a:r>
            <a:r>
              <a:rPr lang="nb-NO" noProof="0" dirty="0" err="1" smtClean="0"/>
              <a:t>impact</a:t>
            </a:r>
            <a:r>
              <a:rPr lang="nb-NO" noProof="0" dirty="0" smtClean="0"/>
              <a:t> </a:t>
            </a:r>
            <a:r>
              <a:rPr lang="nb-NO" noProof="0" dirty="0" err="1" smtClean="0"/>
              <a:t>on</a:t>
            </a:r>
            <a:r>
              <a:rPr lang="nb-NO" noProof="0" dirty="0" smtClean="0"/>
              <a:t> </a:t>
            </a:r>
            <a:r>
              <a:rPr lang="nb-NO" noProof="0" dirty="0" err="1" smtClean="0"/>
              <a:t>result</a:t>
            </a:r>
            <a:endParaRPr lang="nb-NO" dirty="0"/>
          </a:p>
          <a:p>
            <a:r>
              <a:rPr lang="nb-NO" noProof="0" dirty="0" smtClean="0"/>
              <a:t>The final </a:t>
            </a:r>
            <a:r>
              <a:rPr lang="nb-NO" noProof="0" dirty="0" err="1" smtClean="0"/>
              <a:t>model</a:t>
            </a:r>
            <a:r>
              <a:rPr lang="nb-NO" noProof="0" dirty="0" smtClean="0"/>
              <a:t> </a:t>
            </a:r>
            <a:r>
              <a:rPr lang="nb-NO" noProof="0" dirty="0" err="1" smtClean="0"/>
              <a:t>gives</a:t>
            </a:r>
            <a:r>
              <a:rPr lang="nb-NO" noProof="0" dirty="0" smtClean="0"/>
              <a:t> </a:t>
            </a:r>
            <a:r>
              <a:rPr lang="nb-NO" noProof="0" dirty="0" err="1" smtClean="0"/>
              <a:t>efficient</a:t>
            </a:r>
            <a:r>
              <a:rPr lang="nb-NO" noProof="0" dirty="0" smtClean="0"/>
              <a:t> robust </a:t>
            </a:r>
            <a:r>
              <a:rPr lang="nb-NO" noProof="0" dirty="0" err="1" smtClean="0"/>
              <a:t>solutions</a:t>
            </a:r>
            <a:r>
              <a:rPr lang="nb-NO" noProof="0" dirty="0" smtClean="0"/>
              <a:t> to </a:t>
            </a:r>
            <a:r>
              <a:rPr lang="nb-NO" noProof="0" dirty="0" err="1" smtClean="0"/>
              <a:t>varied</a:t>
            </a:r>
            <a:r>
              <a:rPr lang="nb-NO" noProof="0" dirty="0" smtClean="0"/>
              <a:t> </a:t>
            </a:r>
            <a:r>
              <a:rPr lang="nb-NO" noProof="0" dirty="0" err="1" smtClean="0"/>
              <a:t>instances</a:t>
            </a:r>
            <a:endParaRPr lang="nb-NO" noProof="0" dirty="0" smtClean="0"/>
          </a:p>
          <a:p>
            <a:r>
              <a:rPr lang="nb-NO" dirty="0" smtClean="0"/>
              <a:t>This </a:t>
            </a:r>
            <a:r>
              <a:rPr lang="nb-NO" dirty="0" err="1" smtClean="0"/>
              <a:t>thesis</a:t>
            </a:r>
            <a:r>
              <a:rPr lang="nb-NO" dirty="0" smtClean="0"/>
              <a:t> </a:t>
            </a:r>
            <a:r>
              <a:rPr lang="nb-NO" dirty="0" err="1" smtClean="0"/>
              <a:t>will</a:t>
            </a:r>
            <a:r>
              <a:rPr lang="nb-NO" dirty="0" smtClean="0"/>
              <a:t> be </a:t>
            </a:r>
            <a:r>
              <a:rPr lang="nb-NO" dirty="0" err="1" smtClean="0"/>
              <a:t>submitted</a:t>
            </a:r>
            <a:r>
              <a:rPr lang="nb-NO" dirty="0" smtClean="0"/>
              <a:t> as a </a:t>
            </a:r>
            <a:r>
              <a:rPr lang="nb-NO" dirty="0" err="1" smtClean="0"/>
              <a:t>paper</a:t>
            </a:r>
            <a:r>
              <a:rPr lang="nb-NO" dirty="0" smtClean="0"/>
              <a:t> to a journal</a:t>
            </a:r>
          </a:p>
          <a:p>
            <a:endParaRPr lang="nb-NO" noProof="0" dirty="0"/>
          </a:p>
          <a:p>
            <a:pPr marL="0" indent="0">
              <a:buNone/>
            </a:pPr>
            <a:endParaRPr lang="en-GB" noProof="0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352557" y="6381328"/>
            <a:ext cx="879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Motivation → Problem → 4PLO → Experiments → </a:t>
            </a:r>
            <a:r>
              <a:rPr lang="en-GB" b="1" dirty="0" smtClean="0"/>
              <a:t>Conclusions</a:t>
            </a:r>
            <a:endParaRPr lang="en-GB" b="1" dirty="0"/>
          </a:p>
        </p:txBody>
      </p:sp>
      <p:sp>
        <p:nvSpPr>
          <p:cNvPr id="5" name="TekstSylinder 4"/>
          <p:cNvSpPr txBox="1"/>
          <p:nvPr/>
        </p:nvSpPr>
        <p:spPr>
          <a:xfrm>
            <a:off x="2221396" y="4797152"/>
            <a:ext cx="4701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600" dirty="0" err="1" smtClean="0"/>
              <a:t>Thank</a:t>
            </a:r>
            <a:r>
              <a:rPr lang="nb-NO" sz="3600" dirty="0" smtClean="0"/>
              <a:t> </a:t>
            </a:r>
            <a:r>
              <a:rPr lang="nb-NO" sz="3600" dirty="0" err="1" smtClean="0"/>
              <a:t>you</a:t>
            </a:r>
            <a:r>
              <a:rPr lang="nb-NO" sz="3600" dirty="0" smtClean="0"/>
              <a:t> for </a:t>
            </a:r>
            <a:r>
              <a:rPr lang="nb-NO" sz="3600" dirty="0" err="1" smtClean="0"/>
              <a:t>your</a:t>
            </a:r>
            <a:r>
              <a:rPr lang="nb-NO" sz="3600" dirty="0" smtClean="0"/>
              <a:t> </a:t>
            </a:r>
            <a:r>
              <a:rPr lang="nb-NO" sz="3600" dirty="0" err="1" smtClean="0"/>
              <a:t>attention</a:t>
            </a:r>
            <a:r>
              <a:rPr lang="nb-NO" sz="3600" dirty="0" smtClean="0"/>
              <a:t>! Questions?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88746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Motivation of Thesis</a:t>
            </a:r>
            <a:endParaRPr lang="en-GB" noProof="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Pickup and Delivery Problem</a:t>
            </a:r>
          </a:p>
          <a:p>
            <a:endParaRPr lang="en-GB" noProof="0" dirty="0" smtClean="0"/>
          </a:p>
          <a:p>
            <a:endParaRPr lang="en-GB" noProof="0" dirty="0" smtClean="0"/>
          </a:p>
          <a:p>
            <a:endParaRPr lang="en-GB" noProof="0" dirty="0" smtClean="0"/>
          </a:p>
          <a:p>
            <a:r>
              <a:rPr lang="en-GB" noProof="0" dirty="0" smtClean="0"/>
              <a:t>Problem differences:</a:t>
            </a:r>
          </a:p>
          <a:p>
            <a:pPr lvl="1"/>
            <a:r>
              <a:rPr lang="en-GB" noProof="0" dirty="0" smtClean="0"/>
              <a:t>Variable prices based on transport</a:t>
            </a:r>
          </a:p>
          <a:p>
            <a:pPr lvl="1"/>
            <a:r>
              <a:rPr lang="en-GB" noProof="0" dirty="0" smtClean="0"/>
              <a:t>Multiple time windows</a:t>
            </a:r>
          </a:p>
          <a:p>
            <a:pPr lvl="1"/>
            <a:r>
              <a:rPr lang="en-GB" noProof="0" dirty="0" smtClean="0"/>
              <a:t>Factory dock constraints</a:t>
            </a:r>
            <a:endParaRPr lang="en-GB" noProof="0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5" name="TekstSylinder 4"/>
          <p:cNvSpPr txBox="1"/>
          <p:nvPr/>
        </p:nvSpPr>
        <p:spPr>
          <a:xfrm>
            <a:off x="352557" y="6381328"/>
            <a:ext cx="879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 err="1" smtClean="0"/>
              <a:t>Motivation</a:t>
            </a:r>
            <a:r>
              <a:rPr lang="nb-NO" dirty="0"/>
              <a:t> </a:t>
            </a:r>
            <a:r>
              <a:rPr lang="nb-NO" dirty="0" smtClean="0"/>
              <a:t>→ Problem → 4PLO → Experiments → </a:t>
            </a:r>
            <a:r>
              <a:rPr lang="nb-NO" dirty="0" err="1" smtClean="0"/>
              <a:t>Conclusions</a:t>
            </a:r>
            <a:endParaRPr lang="en-GB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419" y="2277304"/>
            <a:ext cx="1698107" cy="1561530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2277304"/>
            <a:ext cx="1808854" cy="156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22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040" y="5949280"/>
            <a:ext cx="671104" cy="576064"/>
          </a:xfrm>
          <a:prstGeom prst="rect">
            <a:avLst/>
          </a:prstGeom>
        </p:spPr>
      </p:pic>
      <p:sp>
        <p:nvSpPr>
          <p:cNvPr id="3" name="Plassholder for bunntekst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7645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Solution Methods</a:t>
            </a:r>
            <a:endParaRPr lang="en-GB" noProof="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noProof="0" dirty="0" err="1" smtClean="0"/>
              <a:t>Famous</a:t>
            </a:r>
            <a:r>
              <a:rPr lang="nb-NO" noProof="0" dirty="0" smtClean="0"/>
              <a:t> </a:t>
            </a:r>
            <a:r>
              <a:rPr lang="nb-NO" noProof="0" dirty="0" err="1" smtClean="0"/>
              <a:t>meta-heuristics</a:t>
            </a:r>
            <a:r>
              <a:rPr lang="nb-NO" noProof="0" dirty="0" smtClean="0"/>
              <a:t> – Adaptive Large </a:t>
            </a:r>
            <a:r>
              <a:rPr lang="nb-NO" noProof="0" dirty="0" err="1" smtClean="0"/>
              <a:t>Neighbourhood</a:t>
            </a:r>
            <a:r>
              <a:rPr lang="nb-NO" noProof="0" dirty="0" smtClean="0"/>
              <a:t> </a:t>
            </a:r>
            <a:r>
              <a:rPr lang="nb-NO" noProof="0" dirty="0" err="1" smtClean="0"/>
              <a:t>Search</a:t>
            </a:r>
            <a:endParaRPr lang="nb-NO" noProof="0" dirty="0" smtClean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57908" y="2708920"/>
            <a:ext cx="6228184" cy="365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2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4</a:t>
            </a:r>
            <a:r>
              <a:rPr lang="en-GB" baseline="30000" noProof="0" dirty="0" smtClean="0"/>
              <a:t>th</a:t>
            </a:r>
            <a:r>
              <a:rPr lang="en-GB" noProof="0" dirty="0" smtClean="0"/>
              <a:t> Party Logistics Optimizer</a:t>
            </a:r>
            <a:endParaRPr lang="en-GB" noProof="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noProof="0" dirty="0" smtClean="0"/>
              <a:t>4PLO – 4th Party </a:t>
            </a:r>
            <a:r>
              <a:rPr lang="nb-NO" noProof="0" dirty="0" err="1" smtClean="0"/>
              <a:t>Logistics</a:t>
            </a:r>
            <a:r>
              <a:rPr lang="nb-NO" noProof="0" dirty="0" smtClean="0"/>
              <a:t> </a:t>
            </a:r>
            <a:r>
              <a:rPr lang="nb-NO" noProof="0" dirty="0" err="1" smtClean="0"/>
              <a:t>Optimizer</a:t>
            </a:r>
            <a:endParaRPr lang="nb-NO" noProof="0" dirty="0" smtClean="0"/>
          </a:p>
          <a:p>
            <a:r>
              <a:rPr lang="nb-NO" noProof="0" dirty="0" smtClean="0"/>
              <a:t>Meta-</a:t>
            </a:r>
            <a:r>
              <a:rPr lang="nb-NO" noProof="0" dirty="0" err="1" smtClean="0"/>
              <a:t>heuristic</a:t>
            </a:r>
            <a:r>
              <a:rPr lang="nb-NO" noProof="0" dirty="0" smtClean="0"/>
              <a:t> </a:t>
            </a:r>
            <a:r>
              <a:rPr lang="nb-NO" noProof="0" dirty="0" err="1" smtClean="0"/>
              <a:t>approach</a:t>
            </a:r>
            <a:endParaRPr lang="en-GB" noProof="0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352557" y="6381328"/>
            <a:ext cx="879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Motivation → Problem → </a:t>
            </a:r>
            <a:r>
              <a:rPr lang="en-GB" b="1" dirty="0" smtClean="0"/>
              <a:t>4PLO</a:t>
            </a:r>
            <a:r>
              <a:rPr lang="en-GB" dirty="0" smtClean="0"/>
              <a:t> → Experiments → Conclusions</a:t>
            </a:r>
            <a:endParaRPr lang="en-GB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7664" y="2780928"/>
            <a:ext cx="5508104" cy="353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15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4</a:t>
            </a:r>
            <a:r>
              <a:rPr lang="en-GB" baseline="30000" noProof="0" dirty="0" smtClean="0"/>
              <a:t>th</a:t>
            </a:r>
            <a:r>
              <a:rPr lang="en-GB" noProof="0" dirty="0" smtClean="0"/>
              <a:t> Party Logistics Optimizer</a:t>
            </a:r>
            <a:endParaRPr lang="en-GB" noProof="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noProof="0" dirty="0" err="1" smtClean="0"/>
              <a:t>Heuristics</a:t>
            </a:r>
            <a:r>
              <a:rPr lang="nb-NO" noProof="0" dirty="0" smtClean="0"/>
              <a:t> – 3-exchange</a:t>
            </a:r>
          </a:p>
          <a:p>
            <a:pPr lvl="1"/>
            <a:endParaRPr lang="nb-NO" dirty="0" err="1" smtClean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352557" y="6381328"/>
            <a:ext cx="879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Motivation → Problem → </a:t>
            </a:r>
            <a:r>
              <a:rPr lang="en-GB" b="1" dirty="0" smtClean="0"/>
              <a:t>4PLO</a:t>
            </a:r>
            <a:r>
              <a:rPr lang="en-GB" dirty="0" smtClean="0"/>
              <a:t> → Experiments → Conclusions</a:t>
            </a:r>
            <a:endParaRPr lang="en-GB" dirty="0"/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578" y="2645905"/>
            <a:ext cx="6796844" cy="236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43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4</a:t>
            </a:r>
            <a:r>
              <a:rPr lang="en-GB" baseline="30000" noProof="0" dirty="0" smtClean="0"/>
              <a:t>th</a:t>
            </a:r>
            <a:r>
              <a:rPr lang="en-GB" noProof="0" dirty="0" smtClean="0"/>
              <a:t> Party Logistics Optimizer</a:t>
            </a:r>
            <a:endParaRPr lang="en-GB" noProof="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noProof="0" dirty="0" err="1" smtClean="0"/>
              <a:t>Heuristics</a:t>
            </a:r>
            <a:r>
              <a:rPr lang="nb-NO" noProof="0" dirty="0" smtClean="0"/>
              <a:t> – 2-opt</a:t>
            </a:r>
          </a:p>
          <a:p>
            <a:pPr lvl="1"/>
            <a:endParaRPr lang="nb-NO" dirty="0" err="1" smtClean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352557" y="6381328"/>
            <a:ext cx="879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Motivation → Problem → </a:t>
            </a:r>
            <a:r>
              <a:rPr lang="en-GB" b="1" dirty="0" smtClean="0"/>
              <a:t>4PLO</a:t>
            </a:r>
            <a:r>
              <a:rPr lang="en-GB" dirty="0" smtClean="0"/>
              <a:t> → Experiments → Conclusions</a:t>
            </a:r>
            <a:endParaRPr lang="en-GB" dirty="0"/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897" y="2634705"/>
            <a:ext cx="6997550" cy="238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2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4</a:t>
            </a:r>
            <a:r>
              <a:rPr lang="en-GB" baseline="30000" noProof="0" dirty="0" smtClean="0"/>
              <a:t>th</a:t>
            </a:r>
            <a:r>
              <a:rPr lang="en-GB" noProof="0" dirty="0" smtClean="0"/>
              <a:t> Party Logistics Optimizer</a:t>
            </a:r>
            <a:endParaRPr lang="en-GB" noProof="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noProof="0" dirty="0" err="1" smtClean="0"/>
              <a:t>Heuristics</a:t>
            </a:r>
            <a:r>
              <a:rPr lang="nb-NO" noProof="0" dirty="0" smtClean="0"/>
              <a:t> – Random </a:t>
            </a:r>
            <a:r>
              <a:rPr lang="nb-NO" noProof="0" dirty="0" err="1" smtClean="0"/>
              <a:t>Fit</a:t>
            </a:r>
            <a:endParaRPr lang="nb-NO" noProof="0" dirty="0" smtClean="0"/>
          </a:p>
          <a:p>
            <a:pPr lvl="1"/>
            <a:endParaRPr lang="nb-NO" dirty="0" err="1" smtClean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352557" y="6381328"/>
            <a:ext cx="879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Motivation → Problem → </a:t>
            </a:r>
            <a:r>
              <a:rPr lang="en-GB" b="1" dirty="0" smtClean="0"/>
              <a:t>4PLO</a:t>
            </a:r>
            <a:r>
              <a:rPr lang="en-GB" dirty="0" smtClean="0"/>
              <a:t> → Experiments → Conclusions</a:t>
            </a:r>
            <a:endParaRPr lang="en-GB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4000" y="2627887"/>
            <a:ext cx="6084168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7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4</a:t>
            </a:r>
            <a:r>
              <a:rPr lang="en-GB" baseline="30000" noProof="0" dirty="0" smtClean="0"/>
              <a:t>th</a:t>
            </a:r>
            <a:r>
              <a:rPr lang="en-GB" noProof="0" dirty="0" smtClean="0"/>
              <a:t> Party Logistics Optimizer</a:t>
            </a:r>
            <a:endParaRPr lang="en-GB" noProof="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noProof="0" dirty="0" err="1" smtClean="0"/>
              <a:t>Heuristics</a:t>
            </a:r>
            <a:r>
              <a:rPr lang="nb-NO" noProof="0" dirty="0" smtClean="0"/>
              <a:t> – </a:t>
            </a:r>
            <a:r>
              <a:rPr lang="nb-NO" noProof="0" dirty="0" err="1" smtClean="0"/>
              <a:t>Greedy</a:t>
            </a:r>
            <a:endParaRPr lang="nb-NO" noProof="0" dirty="0" smtClean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352557" y="6381328"/>
            <a:ext cx="879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Motivation → Problem → </a:t>
            </a:r>
            <a:r>
              <a:rPr lang="en-GB" b="1" dirty="0" smtClean="0"/>
              <a:t>4PLO</a:t>
            </a:r>
            <a:r>
              <a:rPr lang="en-GB" dirty="0" smtClean="0"/>
              <a:t> → Experiments → Conclusions</a:t>
            </a:r>
            <a:endParaRPr lang="en-GB" dirty="0"/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5616" y="2405125"/>
            <a:ext cx="6300192" cy="367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0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4</a:t>
            </a:r>
            <a:r>
              <a:rPr lang="en-GB" baseline="30000" noProof="0" dirty="0" smtClean="0"/>
              <a:t>th</a:t>
            </a:r>
            <a:r>
              <a:rPr lang="en-GB" noProof="0" dirty="0" smtClean="0"/>
              <a:t> Party Logistics Optimizer</a:t>
            </a:r>
            <a:endParaRPr lang="en-GB" noProof="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noProof="0" dirty="0" err="1" smtClean="0"/>
              <a:t>Heuristics</a:t>
            </a:r>
            <a:r>
              <a:rPr lang="nb-NO" noProof="0" dirty="0" smtClean="0"/>
              <a:t> – </a:t>
            </a:r>
            <a:r>
              <a:rPr lang="nb-NO" dirty="0" err="1" smtClean="0"/>
              <a:t>Similar</a:t>
            </a:r>
            <a:r>
              <a:rPr lang="nb-NO" dirty="0" smtClean="0"/>
              <a:t> </a:t>
            </a:r>
            <a:r>
              <a:rPr lang="nb-NO" dirty="0" err="1" smtClean="0"/>
              <a:t>Regret</a:t>
            </a:r>
            <a:endParaRPr lang="nb-NO" noProof="0" dirty="0" smtClean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352557" y="6381328"/>
            <a:ext cx="879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Motivation → Problem → </a:t>
            </a:r>
            <a:r>
              <a:rPr lang="en-GB" b="1" dirty="0" smtClean="0"/>
              <a:t>4PLO</a:t>
            </a:r>
            <a:r>
              <a:rPr lang="en-GB" dirty="0" smtClean="0"/>
              <a:t> → Experiments → Conclusions</a:t>
            </a:r>
            <a:endParaRPr lang="en-GB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9632" y="2348880"/>
            <a:ext cx="6187862" cy="386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1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4</a:t>
            </a:r>
            <a:r>
              <a:rPr lang="en-GB" baseline="30000" noProof="0" dirty="0" smtClean="0"/>
              <a:t>th</a:t>
            </a:r>
            <a:r>
              <a:rPr lang="en-GB" noProof="0" dirty="0" smtClean="0"/>
              <a:t> Party Logistics Optimizer</a:t>
            </a:r>
            <a:endParaRPr lang="en-GB" noProof="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noProof="0" dirty="0" err="1" smtClean="0"/>
              <a:t>Heuristics</a:t>
            </a:r>
            <a:r>
              <a:rPr lang="nb-NO" noProof="0" dirty="0" smtClean="0"/>
              <a:t> – </a:t>
            </a:r>
            <a:r>
              <a:rPr lang="nb-NO" dirty="0" err="1" smtClean="0"/>
              <a:t>Similar</a:t>
            </a:r>
            <a:r>
              <a:rPr lang="nb-NO" dirty="0" smtClean="0"/>
              <a:t> </a:t>
            </a:r>
            <a:r>
              <a:rPr lang="nb-NO" dirty="0" err="1" smtClean="0"/>
              <a:t>Regret</a:t>
            </a:r>
            <a:endParaRPr lang="nb-NO" dirty="0" smtClean="0"/>
          </a:p>
          <a:p>
            <a:pPr lvl="1"/>
            <a:r>
              <a:rPr lang="nb-NO" noProof="0" dirty="0" err="1" smtClean="0"/>
              <a:t>Relatedness</a:t>
            </a:r>
            <a:r>
              <a:rPr lang="nb-NO" noProof="0" dirty="0" smtClean="0"/>
              <a:t> </a:t>
            </a:r>
            <a:r>
              <a:rPr lang="nb-NO" noProof="0" dirty="0" err="1" smtClean="0"/>
              <a:t>factor</a:t>
            </a:r>
            <a:r>
              <a:rPr lang="nb-NO" noProof="0" dirty="0" smtClean="0"/>
              <a:t>:</a:t>
            </a:r>
          </a:p>
          <a:p>
            <a:pPr lvl="2"/>
            <a:r>
              <a:rPr lang="nb-NO" noProof="0" dirty="0" err="1" smtClean="0"/>
              <a:t>Distance</a:t>
            </a:r>
            <a:r>
              <a:rPr lang="nb-NO" noProof="0" dirty="0" smtClean="0"/>
              <a:t>, </a:t>
            </a:r>
            <a:r>
              <a:rPr lang="nb-NO" dirty="0"/>
              <a:t>w</a:t>
            </a:r>
            <a:r>
              <a:rPr lang="nb-NO" noProof="0" dirty="0" err="1" smtClean="0"/>
              <a:t>eight</a:t>
            </a:r>
            <a:r>
              <a:rPr lang="nb-NO" noProof="0" dirty="0" smtClean="0"/>
              <a:t>, </a:t>
            </a:r>
            <a:r>
              <a:rPr lang="nb-NO" noProof="0" dirty="0" err="1" smtClean="0"/>
              <a:t>vehicle</a:t>
            </a:r>
            <a:r>
              <a:rPr lang="nb-NO" noProof="0" dirty="0" smtClean="0"/>
              <a:t> </a:t>
            </a:r>
            <a:r>
              <a:rPr lang="nb-NO" noProof="0" dirty="0" err="1" smtClean="0"/>
              <a:t>compatability</a:t>
            </a:r>
            <a:r>
              <a:rPr lang="nb-NO" noProof="0" dirty="0" smtClean="0"/>
              <a:t>, </a:t>
            </a:r>
            <a:r>
              <a:rPr lang="nb-NO" noProof="0" dirty="0" err="1" smtClean="0"/>
              <a:t>factory</a:t>
            </a:r>
            <a:r>
              <a:rPr lang="nb-NO" dirty="0" smtClean="0"/>
              <a:t>, </a:t>
            </a:r>
            <a:r>
              <a:rPr lang="nb-NO" dirty="0" err="1" smtClean="0"/>
              <a:t>timewindow</a:t>
            </a:r>
            <a:r>
              <a:rPr lang="nb-NO" dirty="0" smtClean="0"/>
              <a:t> </a:t>
            </a:r>
            <a:r>
              <a:rPr lang="nb-NO" dirty="0" err="1" smtClean="0"/>
              <a:t>overlap</a:t>
            </a:r>
            <a:r>
              <a:rPr lang="nb-NO" dirty="0" smtClean="0"/>
              <a:t>.</a:t>
            </a:r>
            <a:r>
              <a:rPr lang="nb-NO" noProof="0" dirty="0" smtClean="0"/>
              <a:t> </a:t>
            </a:r>
          </a:p>
          <a:p>
            <a:pPr lvl="2"/>
            <a:endParaRPr lang="nb-NO" dirty="0"/>
          </a:p>
          <a:p>
            <a:pPr lvl="2"/>
            <a:endParaRPr lang="nb-NO" noProof="0" dirty="0" smtClean="0"/>
          </a:p>
          <a:p>
            <a:pPr lvl="2"/>
            <a:endParaRPr lang="nb-NO" dirty="0" smtClean="0"/>
          </a:p>
          <a:p>
            <a:pPr lvl="1"/>
            <a:r>
              <a:rPr lang="nb-NO" noProof="0" dirty="0" err="1" smtClean="0"/>
              <a:t>Insertion</a:t>
            </a:r>
            <a:r>
              <a:rPr lang="nb-NO" noProof="0" dirty="0" smtClean="0"/>
              <a:t> is </a:t>
            </a:r>
            <a:r>
              <a:rPr lang="nb-NO" noProof="0" dirty="0" err="1" smtClean="0"/>
              <a:t>based</a:t>
            </a:r>
            <a:r>
              <a:rPr lang="nb-NO" noProof="0" dirty="0" smtClean="0"/>
              <a:t> </a:t>
            </a:r>
            <a:r>
              <a:rPr lang="nb-NO" noProof="0" dirty="0" err="1" smtClean="0"/>
              <a:t>on</a:t>
            </a:r>
            <a:r>
              <a:rPr lang="nb-NO" noProof="0" dirty="0" smtClean="0"/>
              <a:t> a </a:t>
            </a:r>
            <a:r>
              <a:rPr lang="nb-NO" noProof="0" dirty="0" err="1" smtClean="0"/>
              <a:t>regret</a:t>
            </a:r>
            <a:r>
              <a:rPr lang="nb-NO" noProof="0" dirty="0" smtClean="0"/>
              <a:t> </a:t>
            </a:r>
            <a:r>
              <a:rPr lang="nb-NO" noProof="0" dirty="0" err="1" smtClean="0"/>
              <a:t>value</a:t>
            </a:r>
            <a:r>
              <a:rPr lang="nb-NO" noProof="0" dirty="0" smtClean="0"/>
              <a:t> </a:t>
            </a:r>
            <a:r>
              <a:rPr lang="nb-NO" noProof="0" dirty="0" err="1" smtClean="0"/>
              <a:t>trying</a:t>
            </a:r>
            <a:r>
              <a:rPr lang="nb-NO" noProof="0" dirty="0" smtClean="0"/>
              <a:t> to </a:t>
            </a:r>
            <a:r>
              <a:rPr lang="nb-NO" noProof="0" dirty="0" err="1" smtClean="0"/>
              <a:t>improve</a:t>
            </a:r>
            <a:r>
              <a:rPr lang="nb-NO" noProof="0" dirty="0" smtClean="0"/>
              <a:t> </a:t>
            </a:r>
            <a:r>
              <a:rPr lang="nb-NO" noProof="0" dirty="0" err="1" smtClean="0"/>
              <a:t>th</a:t>
            </a:r>
            <a:r>
              <a:rPr lang="nb-NO" dirty="0" smtClean="0"/>
              <a:t>e </a:t>
            </a:r>
            <a:r>
              <a:rPr lang="nb-NO" dirty="0" err="1" smtClean="0"/>
              <a:t>greedy</a:t>
            </a:r>
            <a:r>
              <a:rPr lang="nb-NO" dirty="0" smtClean="0"/>
              <a:t> </a:t>
            </a:r>
            <a:r>
              <a:rPr lang="nb-NO" dirty="0" err="1" smtClean="0"/>
              <a:t>version</a:t>
            </a:r>
            <a:endParaRPr lang="nb-NO" noProof="0" dirty="0" smtClean="0"/>
          </a:p>
          <a:p>
            <a:pPr lvl="1"/>
            <a:endParaRPr lang="nb-NO" noProof="0" dirty="0" smtClean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352557" y="6381328"/>
            <a:ext cx="879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Motivation → Problem → </a:t>
            </a:r>
            <a:r>
              <a:rPr lang="en-GB" b="1" dirty="0" smtClean="0"/>
              <a:t>4PLO</a:t>
            </a:r>
            <a:r>
              <a:rPr lang="en-GB" dirty="0" smtClean="0"/>
              <a:t> → Experiments → Conclusions</a:t>
            </a:r>
            <a:endParaRPr lang="en-GB" dirty="0"/>
          </a:p>
        </p:txBody>
      </p:sp>
      <p:pic>
        <p:nvPicPr>
          <p:cNvPr id="8" name="Bild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3784" y="3857499"/>
            <a:ext cx="6516216" cy="81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96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Time </a:t>
            </a:r>
            <a:r>
              <a:rPr lang="nb-NO" dirty="0" err="1" smtClean="0"/>
              <a:t>windows</a:t>
            </a:r>
            <a:r>
              <a:rPr lang="nb-NO" dirty="0" smtClean="0"/>
              <a:t> </a:t>
            </a:r>
            <a:r>
              <a:rPr lang="nb-NO" dirty="0" err="1" smtClean="0"/>
              <a:t>overlap</a:t>
            </a:r>
            <a:endParaRPr lang="en-GB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 smtClean="0"/>
              <a:t>Factor</a:t>
            </a:r>
            <a:r>
              <a:rPr lang="nb-NO" dirty="0" smtClean="0"/>
              <a:t>:</a:t>
            </a:r>
          </a:p>
          <a:p>
            <a:endParaRPr lang="nb-NO" dirty="0"/>
          </a:p>
          <a:p>
            <a:r>
              <a:rPr lang="nb-NO" dirty="0" err="1" smtClean="0"/>
              <a:t>Overlap</a:t>
            </a:r>
            <a:r>
              <a:rPr lang="nb-NO" dirty="0" smtClean="0"/>
              <a:t>:</a:t>
            </a:r>
          </a:p>
          <a:p>
            <a:endParaRPr lang="nb-NO" dirty="0"/>
          </a:p>
          <a:p>
            <a:r>
              <a:rPr lang="nb-NO" dirty="0" smtClean="0"/>
              <a:t>Span:</a:t>
            </a:r>
          </a:p>
          <a:p>
            <a:endParaRPr lang="nb-NO" dirty="0"/>
          </a:p>
          <a:p>
            <a:r>
              <a:rPr lang="nb-NO" dirty="0" smtClean="0"/>
              <a:t>No </a:t>
            </a:r>
            <a:r>
              <a:rPr lang="nb-NO" dirty="0" err="1" smtClean="0"/>
              <a:t>Overlap</a:t>
            </a:r>
            <a:r>
              <a:rPr lang="nb-NO" dirty="0" smtClean="0"/>
              <a:t>:</a:t>
            </a:r>
          </a:p>
          <a:p>
            <a:endParaRPr lang="nb-NO" dirty="0"/>
          </a:p>
          <a:p>
            <a:endParaRPr lang="en-GB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91880" y="1846347"/>
            <a:ext cx="4396986" cy="69517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99611" y="2719929"/>
            <a:ext cx="4389255" cy="927376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99611" y="3825711"/>
            <a:ext cx="4474986" cy="481281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02600" y="4453127"/>
            <a:ext cx="4644008" cy="89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20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Motivation of Thesis</a:t>
            </a:r>
            <a:endParaRPr lang="en-GB" noProof="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 smtClean="0"/>
              <a:t>Variable prices based on transport</a:t>
            </a:r>
          </a:p>
          <a:p>
            <a:endParaRPr lang="en-GB" noProof="0" dirty="0" smtClean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649" y="2611341"/>
            <a:ext cx="5784701" cy="2433247"/>
          </a:xfrm>
          <a:prstGeom prst="rect">
            <a:avLst/>
          </a:prstGeom>
        </p:spPr>
      </p:pic>
      <p:sp>
        <p:nvSpPr>
          <p:cNvPr id="6" name="TekstSylinder 5"/>
          <p:cNvSpPr txBox="1"/>
          <p:nvPr/>
        </p:nvSpPr>
        <p:spPr>
          <a:xfrm>
            <a:off x="352557" y="6381328"/>
            <a:ext cx="879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Motivation</a:t>
            </a:r>
            <a:r>
              <a:rPr lang="en-GB" dirty="0" smtClean="0"/>
              <a:t> → Problem → 4PLO → Experiments → Conclusions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885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Time </a:t>
            </a:r>
            <a:r>
              <a:rPr lang="nb-NO" dirty="0" err="1" smtClean="0"/>
              <a:t>windows</a:t>
            </a:r>
            <a:r>
              <a:rPr lang="nb-NO" dirty="0" smtClean="0"/>
              <a:t> </a:t>
            </a:r>
            <a:r>
              <a:rPr lang="nb-NO" dirty="0" err="1" smtClean="0"/>
              <a:t>overlap</a:t>
            </a:r>
            <a:endParaRPr lang="en-GB" dirty="0"/>
          </a:p>
        </p:txBody>
      </p:sp>
      <p:pic>
        <p:nvPicPr>
          <p:cNvPr id="6" name="Plassholder for innhold 5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50" y="2157266"/>
            <a:ext cx="7366000" cy="3341981"/>
          </a:xfrm>
        </p:spPr>
      </p:pic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8177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Appendix</a:t>
            </a:r>
            <a:r>
              <a:rPr lang="nb-NO" dirty="0" smtClean="0"/>
              <a:t> A</a:t>
            </a:r>
            <a:endParaRPr lang="en-GB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 smtClean="0"/>
              <a:t>Results</a:t>
            </a:r>
            <a:r>
              <a:rPr lang="nb-NO" dirty="0" smtClean="0"/>
              <a:t> </a:t>
            </a:r>
            <a:r>
              <a:rPr lang="nb-NO" dirty="0" err="1" smtClean="0"/>
              <a:t>when</a:t>
            </a:r>
            <a:r>
              <a:rPr lang="nb-NO" dirty="0" smtClean="0"/>
              <a:t> </a:t>
            </a:r>
            <a:r>
              <a:rPr lang="nb-NO" dirty="0" err="1" smtClean="0"/>
              <a:t>including</a:t>
            </a:r>
            <a:r>
              <a:rPr lang="nb-NO" dirty="0" smtClean="0"/>
              <a:t> all </a:t>
            </a:r>
            <a:r>
              <a:rPr lang="nb-NO" dirty="0" err="1" smtClean="0"/>
              <a:t>heuristics</a:t>
            </a:r>
            <a:r>
              <a:rPr lang="nb-NO" dirty="0" smtClean="0"/>
              <a:t> </a:t>
            </a:r>
            <a:r>
              <a:rPr lang="nb-NO" dirty="0" err="1" smtClean="0"/>
              <a:t>on</a:t>
            </a:r>
            <a:r>
              <a:rPr lang="nb-NO" dirty="0" smtClean="0"/>
              <a:t> </a:t>
            </a:r>
            <a:r>
              <a:rPr lang="nb-NO" dirty="0" err="1" smtClean="0"/>
              <a:t>instance</a:t>
            </a:r>
            <a:r>
              <a:rPr lang="nb-NO" dirty="0" smtClean="0"/>
              <a:t> Set 1 (Europe)</a:t>
            </a:r>
            <a:endParaRPr lang="en-GB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9856" y="2996952"/>
            <a:ext cx="7164288" cy="184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5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Solution Methods</a:t>
            </a:r>
            <a:endParaRPr lang="en-GB" noProof="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noProof="0" dirty="0" smtClean="0"/>
              <a:t>Branch-and-</a:t>
            </a:r>
            <a:r>
              <a:rPr lang="nb-NO" noProof="0" dirty="0" err="1" smtClean="0"/>
              <a:t>bound</a:t>
            </a:r>
            <a:endParaRPr lang="nb-NO" noProof="0" dirty="0" smtClean="0"/>
          </a:p>
          <a:p>
            <a:pPr lvl="1"/>
            <a:r>
              <a:rPr lang="nb-NO" noProof="0" dirty="0" smtClean="0"/>
              <a:t>Setting a </a:t>
            </a:r>
            <a:r>
              <a:rPr lang="nb-NO" noProof="0" dirty="0" err="1" smtClean="0"/>
              <a:t>bound</a:t>
            </a:r>
            <a:r>
              <a:rPr lang="nb-NO" noProof="0" dirty="0" smtClean="0"/>
              <a:t> to a </a:t>
            </a:r>
            <a:r>
              <a:rPr lang="nb-NO" noProof="0" dirty="0" err="1" smtClean="0"/>
              <a:t>search</a:t>
            </a:r>
            <a:r>
              <a:rPr lang="nb-NO" noProof="0" dirty="0" smtClean="0"/>
              <a:t> to </a:t>
            </a:r>
            <a:r>
              <a:rPr lang="nb-NO" noProof="0" dirty="0" err="1" smtClean="0"/>
              <a:t>avoid</a:t>
            </a:r>
            <a:r>
              <a:rPr lang="nb-NO" noProof="0" dirty="0" smtClean="0"/>
              <a:t> abundant </a:t>
            </a:r>
            <a:r>
              <a:rPr lang="nb-NO" noProof="0" dirty="0" err="1" smtClean="0"/>
              <a:t>search</a:t>
            </a:r>
            <a:r>
              <a:rPr lang="nb-NO" noProof="0" dirty="0" smtClean="0"/>
              <a:t> </a:t>
            </a:r>
          </a:p>
          <a:p>
            <a:pPr lvl="1"/>
            <a:r>
              <a:rPr lang="nb-NO" noProof="0" dirty="0" smtClean="0"/>
              <a:t>Morrison et al. (2016) survey </a:t>
            </a:r>
            <a:r>
              <a:rPr lang="nb-NO" noProof="0" dirty="0" err="1" smtClean="0"/>
              <a:t>of</a:t>
            </a:r>
            <a:r>
              <a:rPr lang="nb-NO" noProof="0" dirty="0" smtClean="0"/>
              <a:t> </a:t>
            </a:r>
            <a:r>
              <a:rPr lang="nb-NO" noProof="0" dirty="0" err="1" smtClean="0"/>
              <a:t>recent</a:t>
            </a:r>
            <a:r>
              <a:rPr lang="nb-NO" noProof="0" dirty="0" smtClean="0"/>
              <a:t> </a:t>
            </a:r>
            <a:r>
              <a:rPr lang="nb-NO" noProof="0" dirty="0" err="1" smtClean="0"/>
              <a:t>research</a:t>
            </a:r>
            <a:r>
              <a:rPr lang="nb-NO" noProof="0" dirty="0" smtClean="0"/>
              <a:t> </a:t>
            </a:r>
            <a:r>
              <a:rPr lang="nb-NO" noProof="0" dirty="0" err="1" smtClean="0"/>
              <a:t>advances</a:t>
            </a:r>
            <a:r>
              <a:rPr lang="nb-NO" noProof="0" dirty="0" smtClean="0"/>
              <a:t> in design </a:t>
            </a:r>
            <a:r>
              <a:rPr lang="nb-NO" noProof="0" dirty="0" err="1" smtClean="0"/>
              <a:t>of</a:t>
            </a:r>
            <a:r>
              <a:rPr lang="nb-NO" noProof="0" dirty="0" smtClean="0"/>
              <a:t> </a:t>
            </a:r>
            <a:r>
              <a:rPr lang="nb-NO" noProof="0" dirty="0" err="1" smtClean="0"/>
              <a:t>branc</a:t>
            </a:r>
            <a:r>
              <a:rPr lang="nb-NO" dirty="0" smtClean="0"/>
              <a:t>h-and-</a:t>
            </a:r>
            <a:r>
              <a:rPr lang="nb-NO" dirty="0" err="1" smtClean="0"/>
              <a:t>bound</a:t>
            </a:r>
            <a:endParaRPr lang="nb-NO" dirty="0" smtClean="0"/>
          </a:p>
          <a:p>
            <a:pPr lvl="1"/>
            <a:r>
              <a:rPr lang="nb-NO" dirty="0" smtClean="0"/>
              <a:t>Will </a:t>
            </a:r>
            <a:r>
              <a:rPr lang="nb-NO" dirty="0" err="1" smtClean="0"/>
              <a:t>return</a:t>
            </a:r>
            <a:r>
              <a:rPr lang="nb-NO" dirty="0" smtClean="0"/>
              <a:t> optimal </a:t>
            </a:r>
            <a:r>
              <a:rPr lang="nb-NO" dirty="0" err="1" smtClean="0"/>
              <a:t>solution</a:t>
            </a:r>
            <a:r>
              <a:rPr lang="nb-NO" dirty="0" smtClean="0"/>
              <a:t> </a:t>
            </a:r>
            <a:r>
              <a:rPr lang="nb-NO" dirty="0" err="1" smtClean="0"/>
              <a:t>value</a:t>
            </a:r>
            <a:endParaRPr lang="en-GB" noProof="0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352557" y="6381328"/>
            <a:ext cx="879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Motivation → Problem → 4PLO → Experiments → Conclusions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895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Solution Methods</a:t>
            </a:r>
            <a:endParaRPr lang="en-GB" noProof="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noProof="0" dirty="0" smtClean="0"/>
              <a:t>Branch-and-</a:t>
            </a:r>
            <a:r>
              <a:rPr lang="nb-NO" noProof="0" dirty="0" err="1" smtClean="0"/>
              <a:t>cut</a:t>
            </a:r>
            <a:endParaRPr lang="nb-NO" noProof="0" dirty="0" smtClean="0"/>
          </a:p>
          <a:p>
            <a:pPr lvl="1"/>
            <a:r>
              <a:rPr lang="nb-NO" noProof="0" dirty="0" smtClean="0"/>
              <a:t>Combination </a:t>
            </a:r>
            <a:r>
              <a:rPr lang="nb-NO" noProof="0" dirty="0" err="1" smtClean="0"/>
              <a:t>of</a:t>
            </a:r>
            <a:r>
              <a:rPr lang="nb-NO" noProof="0" dirty="0" smtClean="0"/>
              <a:t> </a:t>
            </a:r>
            <a:r>
              <a:rPr lang="nb-NO" noProof="0" dirty="0" err="1" smtClean="0"/>
              <a:t>branch</a:t>
            </a:r>
            <a:r>
              <a:rPr lang="nb-NO" noProof="0" dirty="0" smtClean="0"/>
              <a:t>-and-</a:t>
            </a:r>
            <a:r>
              <a:rPr lang="nb-NO" noProof="0" dirty="0" err="1" smtClean="0"/>
              <a:t>bound</a:t>
            </a:r>
            <a:r>
              <a:rPr lang="nb-NO" noProof="0" dirty="0" smtClean="0"/>
              <a:t> and </a:t>
            </a:r>
            <a:r>
              <a:rPr lang="nb-NO" noProof="0" dirty="0" err="1" smtClean="0"/>
              <a:t>cutting</a:t>
            </a:r>
            <a:r>
              <a:rPr lang="nb-NO" noProof="0" dirty="0" smtClean="0"/>
              <a:t> planes </a:t>
            </a:r>
            <a:r>
              <a:rPr lang="nb-NO" noProof="0" dirty="0" err="1" smtClean="0"/>
              <a:t>method</a:t>
            </a:r>
            <a:r>
              <a:rPr lang="nb-NO" noProof="0" dirty="0" smtClean="0"/>
              <a:t> </a:t>
            </a:r>
            <a:r>
              <a:rPr lang="nb-NO" noProof="0" dirty="0" err="1" smtClean="0"/>
              <a:t>which</a:t>
            </a:r>
            <a:r>
              <a:rPr lang="nb-NO" noProof="0" dirty="0" smtClean="0"/>
              <a:t> </a:t>
            </a:r>
            <a:r>
              <a:rPr lang="nb-NO" noProof="0" dirty="0" err="1" smtClean="0"/>
              <a:t>further</a:t>
            </a:r>
            <a:r>
              <a:rPr lang="nb-NO" noProof="0" dirty="0" smtClean="0"/>
              <a:t> </a:t>
            </a:r>
            <a:r>
              <a:rPr lang="nb-NO" noProof="0" dirty="0" err="1" smtClean="0"/>
              <a:t>cuts</a:t>
            </a:r>
            <a:r>
              <a:rPr lang="nb-NO" noProof="0" dirty="0" smtClean="0"/>
              <a:t> </a:t>
            </a:r>
            <a:r>
              <a:rPr lang="nb-NO" noProof="0" dirty="0" err="1" smtClean="0"/>
              <a:t>away</a:t>
            </a:r>
            <a:r>
              <a:rPr lang="nb-NO" noProof="0" dirty="0" smtClean="0"/>
              <a:t> </a:t>
            </a:r>
            <a:r>
              <a:rPr lang="nb-NO" noProof="0" dirty="0" err="1" smtClean="0"/>
              <a:t>infeasible</a:t>
            </a:r>
            <a:r>
              <a:rPr lang="nb-NO" noProof="0" dirty="0" smtClean="0"/>
              <a:t> </a:t>
            </a:r>
            <a:r>
              <a:rPr lang="nb-NO" noProof="0" dirty="0" err="1" smtClean="0"/>
              <a:t>solutions</a:t>
            </a:r>
            <a:r>
              <a:rPr lang="nb-NO" noProof="0" dirty="0" smtClean="0"/>
              <a:t> for more </a:t>
            </a:r>
            <a:r>
              <a:rPr lang="nb-NO" noProof="0" dirty="0" err="1" smtClean="0"/>
              <a:t>efficiency</a:t>
            </a:r>
            <a:r>
              <a:rPr lang="nb-NO" noProof="0" dirty="0" smtClean="0"/>
              <a:t>.</a:t>
            </a:r>
          </a:p>
          <a:p>
            <a:pPr lvl="1"/>
            <a:r>
              <a:rPr lang="nb-NO" noProof="0" dirty="0" err="1" smtClean="0"/>
              <a:t>Qiu</a:t>
            </a:r>
            <a:r>
              <a:rPr lang="nb-NO" noProof="0" dirty="0" smtClean="0"/>
              <a:t> et al. (2018) for </a:t>
            </a:r>
            <a:r>
              <a:rPr lang="nb-NO" noProof="0" dirty="0" err="1" smtClean="0"/>
              <a:t>further</a:t>
            </a:r>
            <a:r>
              <a:rPr lang="nb-NO" noProof="0" dirty="0" smtClean="0"/>
              <a:t> </a:t>
            </a:r>
            <a:r>
              <a:rPr lang="nb-NO" noProof="0" dirty="0" err="1" smtClean="0"/>
              <a:t>details</a:t>
            </a:r>
            <a:endParaRPr lang="nb-NO" dirty="0" smtClean="0"/>
          </a:p>
          <a:p>
            <a:pPr lvl="1"/>
            <a:r>
              <a:rPr lang="nb-NO" dirty="0" smtClean="0"/>
              <a:t>Will </a:t>
            </a:r>
            <a:r>
              <a:rPr lang="nb-NO" dirty="0" err="1" smtClean="0"/>
              <a:t>return</a:t>
            </a:r>
            <a:r>
              <a:rPr lang="nb-NO" dirty="0" smtClean="0"/>
              <a:t> optimal </a:t>
            </a:r>
            <a:r>
              <a:rPr lang="nb-NO" dirty="0" err="1" smtClean="0"/>
              <a:t>solution</a:t>
            </a:r>
            <a:r>
              <a:rPr lang="nb-NO" dirty="0" smtClean="0"/>
              <a:t> </a:t>
            </a:r>
            <a:r>
              <a:rPr lang="nb-NO" dirty="0" err="1" smtClean="0"/>
              <a:t>value</a:t>
            </a:r>
            <a:endParaRPr lang="en-GB" noProof="0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352557" y="6381328"/>
            <a:ext cx="879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Motivation → Problem → 4PLO → Experiments → Conclusions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161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Solution Methods</a:t>
            </a:r>
            <a:endParaRPr lang="en-GB" noProof="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noProof="0" dirty="0" smtClean="0"/>
              <a:t>Branch-and-</a:t>
            </a:r>
            <a:r>
              <a:rPr lang="nb-NO" noProof="0" dirty="0" err="1" smtClean="0"/>
              <a:t>price</a:t>
            </a:r>
            <a:endParaRPr lang="nb-NO" noProof="0" dirty="0" smtClean="0"/>
          </a:p>
          <a:p>
            <a:pPr lvl="1"/>
            <a:r>
              <a:rPr lang="nb-NO" noProof="0" dirty="0" smtClean="0"/>
              <a:t>Combination </a:t>
            </a:r>
            <a:r>
              <a:rPr lang="nb-NO" noProof="0" dirty="0" err="1" smtClean="0"/>
              <a:t>of</a:t>
            </a:r>
            <a:r>
              <a:rPr lang="nb-NO" noProof="0" dirty="0" smtClean="0"/>
              <a:t> </a:t>
            </a:r>
            <a:r>
              <a:rPr lang="nb-NO" noProof="0" dirty="0" err="1" smtClean="0"/>
              <a:t>branch</a:t>
            </a:r>
            <a:r>
              <a:rPr lang="nb-NO" noProof="0" dirty="0" smtClean="0"/>
              <a:t>-and-</a:t>
            </a:r>
            <a:r>
              <a:rPr lang="nb-NO" noProof="0" dirty="0" err="1" smtClean="0"/>
              <a:t>bound</a:t>
            </a:r>
            <a:r>
              <a:rPr lang="nb-NO" noProof="0" dirty="0" smtClean="0"/>
              <a:t> and </a:t>
            </a:r>
            <a:r>
              <a:rPr lang="nb-NO" noProof="0" dirty="0" err="1" smtClean="0"/>
              <a:t>cutting</a:t>
            </a:r>
            <a:r>
              <a:rPr lang="nb-NO" noProof="0" dirty="0" smtClean="0"/>
              <a:t> planes </a:t>
            </a:r>
            <a:r>
              <a:rPr lang="nb-NO" noProof="0" dirty="0" err="1" smtClean="0"/>
              <a:t>method</a:t>
            </a:r>
            <a:r>
              <a:rPr lang="nb-NO" noProof="0" dirty="0" smtClean="0"/>
              <a:t> </a:t>
            </a:r>
            <a:r>
              <a:rPr lang="nb-NO" noProof="0" dirty="0" err="1" smtClean="0"/>
              <a:t>which</a:t>
            </a:r>
            <a:r>
              <a:rPr lang="nb-NO" noProof="0" dirty="0" smtClean="0"/>
              <a:t> </a:t>
            </a:r>
            <a:r>
              <a:rPr lang="nb-NO" noProof="0" dirty="0" err="1" smtClean="0"/>
              <a:t>further</a:t>
            </a:r>
            <a:r>
              <a:rPr lang="nb-NO" noProof="0" dirty="0" smtClean="0"/>
              <a:t> </a:t>
            </a:r>
            <a:r>
              <a:rPr lang="nb-NO" noProof="0" dirty="0" err="1" smtClean="0"/>
              <a:t>cuts</a:t>
            </a:r>
            <a:r>
              <a:rPr lang="nb-NO" noProof="0" dirty="0" smtClean="0"/>
              <a:t> </a:t>
            </a:r>
            <a:r>
              <a:rPr lang="nb-NO" noProof="0" dirty="0" err="1" smtClean="0"/>
              <a:t>away</a:t>
            </a:r>
            <a:r>
              <a:rPr lang="nb-NO" noProof="0" dirty="0" smtClean="0"/>
              <a:t> </a:t>
            </a:r>
            <a:r>
              <a:rPr lang="nb-NO" noProof="0" dirty="0" err="1" smtClean="0"/>
              <a:t>infeasible</a:t>
            </a:r>
            <a:r>
              <a:rPr lang="nb-NO" noProof="0" dirty="0" smtClean="0"/>
              <a:t> </a:t>
            </a:r>
            <a:r>
              <a:rPr lang="nb-NO" noProof="0" dirty="0" err="1" smtClean="0"/>
              <a:t>solutions</a:t>
            </a:r>
            <a:r>
              <a:rPr lang="nb-NO" noProof="0" dirty="0" smtClean="0"/>
              <a:t> for more </a:t>
            </a:r>
            <a:r>
              <a:rPr lang="nb-NO" noProof="0" dirty="0" err="1" smtClean="0"/>
              <a:t>efficiency</a:t>
            </a:r>
            <a:r>
              <a:rPr lang="nb-NO" noProof="0" dirty="0" smtClean="0"/>
              <a:t>.</a:t>
            </a:r>
          </a:p>
          <a:p>
            <a:pPr lvl="1"/>
            <a:r>
              <a:rPr lang="nb-NO" noProof="0" dirty="0" err="1" smtClean="0"/>
              <a:t>Qiu</a:t>
            </a:r>
            <a:r>
              <a:rPr lang="nb-NO" noProof="0" dirty="0" smtClean="0"/>
              <a:t> et al. (2018) for </a:t>
            </a:r>
            <a:r>
              <a:rPr lang="nb-NO" noProof="0" dirty="0" err="1" smtClean="0"/>
              <a:t>further</a:t>
            </a:r>
            <a:r>
              <a:rPr lang="nb-NO" noProof="0" dirty="0" smtClean="0"/>
              <a:t> </a:t>
            </a:r>
            <a:r>
              <a:rPr lang="nb-NO" noProof="0" dirty="0" err="1" smtClean="0"/>
              <a:t>details</a:t>
            </a:r>
            <a:endParaRPr lang="nb-NO" dirty="0" smtClean="0"/>
          </a:p>
          <a:p>
            <a:pPr lvl="1"/>
            <a:r>
              <a:rPr lang="nb-NO" dirty="0" smtClean="0"/>
              <a:t>Will </a:t>
            </a:r>
            <a:r>
              <a:rPr lang="nb-NO" dirty="0" err="1" smtClean="0"/>
              <a:t>return</a:t>
            </a:r>
            <a:r>
              <a:rPr lang="nb-NO" dirty="0" smtClean="0"/>
              <a:t> optimal </a:t>
            </a:r>
            <a:r>
              <a:rPr lang="nb-NO" dirty="0" err="1" smtClean="0"/>
              <a:t>solution</a:t>
            </a:r>
            <a:r>
              <a:rPr lang="nb-NO" dirty="0" smtClean="0"/>
              <a:t> </a:t>
            </a:r>
            <a:r>
              <a:rPr lang="nb-NO" dirty="0" err="1" smtClean="0"/>
              <a:t>value</a:t>
            </a:r>
            <a:endParaRPr lang="en-GB" noProof="0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352557" y="6381328"/>
            <a:ext cx="879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Motivation → Problem → 4PLO → Experiments → Conclusions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742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Motivation of Thesis</a:t>
            </a:r>
            <a:endParaRPr lang="en-GB" noProof="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 smtClean="0"/>
              <a:t>Multiple time windows</a:t>
            </a:r>
          </a:p>
          <a:p>
            <a:r>
              <a:rPr lang="en-GB" noProof="0" dirty="0" smtClean="0"/>
              <a:t>Factory dock constraint</a:t>
            </a:r>
          </a:p>
          <a:p>
            <a:endParaRPr lang="en-GB" noProof="0" dirty="0" smtClean="0"/>
          </a:p>
          <a:p>
            <a:endParaRPr lang="en-GB" noProof="0" dirty="0" smtClean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7" name="TekstSylinder 6"/>
          <p:cNvSpPr txBox="1"/>
          <p:nvPr/>
        </p:nvSpPr>
        <p:spPr>
          <a:xfrm>
            <a:off x="352557" y="6381328"/>
            <a:ext cx="879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Motivation</a:t>
            </a:r>
            <a:r>
              <a:rPr lang="en-GB" dirty="0" smtClean="0"/>
              <a:t> → Problem → 4PLO → Experiments → Conclusions</a:t>
            </a:r>
            <a:endParaRPr lang="en-GB" dirty="0"/>
          </a:p>
        </p:txBody>
      </p:sp>
      <p:sp>
        <p:nvSpPr>
          <p:cNvPr id="25" name="CustomShape 2"/>
          <p:cNvSpPr/>
          <p:nvPr/>
        </p:nvSpPr>
        <p:spPr>
          <a:xfrm>
            <a:off x="1547664" y="2218692"/>
            <a:ext cx="7363800" cy="388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519"/>
              </a:spcBef>
            </a:pP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519"/>
              </a:spcBef>
            </a:pP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519"/>
              </a:spcBef>
            </a:pPr>
            <a:endParaRPr lang="nb-NO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519"/>
              </a:spcBef>
            </a:pPr>
            <a:endParaRPr lang="nb-NO" sz="1800" b="0" strike="noStrike" spc="-1">
              <a:latin typeface="Arial"/>
            </a:endParaRPr>
          </a:p>
        </p:txBody>
      </p:sp>
      <p:pic>
        <p:nvPicPr>
          <p:cNvPr id="44" name="Bilde 4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94022" y="1634949"/>
            <a:ext cx="3855922" cy="859826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88566" y="3116178"/>
            <a:ext cx="4487310" cy="248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539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Motivation of Thesis</a:t>
            </a:r>
            <a:endParaRPr lang="en-GB" noProof="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 smtClean="0"/>
              <a:t>Literary h</a:t>
            </a:r>
            <a:r>
              <a:rPr lang="en-GB" noProof="0" dirty="0" err="1" smtClean="0"/>
              <a:t>istory</a:t>
            </a:r>
            <a:r>
              <a:rPr lang="en-GB" noProof="0" dirty="0" smtClean="0"/>
              <a:t> of Pickup and Delivery Problems:</a:t>
            </a:r>
          </a:p>
          <a:p>
            <a:pPr lvl="1"/>
            <a:r>
              <a:rPr lang="en-GB" noProof="0" dirty="0" smtClean="0"/>
              <a:t>Travelling Salesman Problem, </a:t>
            </a:r>
            <a:r>
              <a:rPr lang="en-GB" noProof="0" dirty="0" err="1" smtClean="0"/>
              <a:t>Dantzig</a:t>
            </a:r>
            <a:r>
              <a:rPr lang="en-GB" noProof="0" dirty="0" smtClean="0"/>
              <a:t> and </a:t>
            </a:r>
            <a:r>
              <a:rPr lang="en-GB" noProof="0" dirty="0" err="1" smtClean="0"/>
              <a:t>Ramser</a:t>
            </a:r>
            <a:r>
              <a:rPr lang="en-GB" noProof="0" dirty="0" smtClean="0"/>
              <a:t> (1957)</a:t>
            </a:r>
          </a:p>
          <a:p>
            <a:pPr lvl="1"/>
            <a:r>
              <a:rPr lang="en-GB" noProof="0" dirty="0" smtClean="0"/>
              <a:t>Vehicle Routing Problem, </a:t>
            </a:r>
            <a:r>
              <a:rPr lang="en-GB" noProof="0" dirty="0" err="1" smtClean="0"/>
              <a:t>Lenstra</a:t>
            </a:r>
            <a:r>
              <a:rPr lang="en-GB" noProof="0" dirty="0" smtClean="0"/>
              <a:t> and Kahn (1981)</a:t>
            </a:r>
          </a:p>
          <a:p>
            <a:pPr lvl="1"/>
            <a:r>
              <a:rPr lang="en-GB" noProof="0" dirty="0" smtClean="0"/>
              <a:t>Pickup and Delivery Problem, </a:t>
            </a:r>
            <a:r>
              <a:rPr lang="en-GB" noProof="0" dirty="0" err="1" smtClean="0"/>
              <a:t>Desrosiers</a:t>
            </a:r>
            <a:r>
              <a:rPr lang="en-GB" noProof="0" dirty="0" smtClean="0"/>
              <a:t> et al. (1986), </a:t>
            </a:r>
            <a:r>
              <a:rPr lang="en-GB" noProof="0" dirty="0" err="1" smtClean="0"/>
              <a:t>Savelsbergh</a:t>
            </a:r>
            <a:r>
              <a:rPr lang="en-GB" noProof="0" dirty="0" smtClean="0"/>
              <a:t> and Sol (1995)</a:t>
            </a:r>
          </a:p>
          <a:p>
            <a:pPr lvl="1"/>
            <a:r>
              <a:rPr lang="en-GB" noProof="0" dirty="0" smtClean="0"/>
              <a:t>Pickup and Delivery Problem with Time Windows, Dumas et al. (1991)</a:t>
            </a:r>
          </a:p>
          <a:p>
            <a:pPr lvl="1"/>
            <a:r>
              <a:rPr lang="en-GB" noProof="0" dirty="0" smtClean="0"/>
              <a:t>Pickup and Delivery Problem with Multiple Time Windows, </a:t>
            </a:r>
            <a:r>
              <a:rPr lang="en-GB" noProof="0" dirty="0" err="1" smtClean="0"/>
              <a:t>Favaretto</a:t>
            </a:r>
            <a:r>
              <a:rPr lang="en-GB" noProof="0" dirty="0" smtClean="0"/>
              <a:t> et al. (2007)</a:t>
            </a:r>
          </a:p>
          <a:p>
            <a:r>
              <a:rPr lang="en-GB" noProof="0" dirty="0" smtClean="0"/>
              <a:t>Solution Approaches from the </a:t>
            </a:r>
            <a:r>
              <a:rPr lang="en-GB" dirty="0" smtClean="0"/>
              <a:t>l</a:t>
            </a:r>
            <a:r>
              <a:rPr lang="en-GB" noProof="0" dirty="0" err="1" smtClean="0"/>
              <a:t>iterature</a:t>
            </a:r>
            <a:r>
              <a:rPr lang="en-GB" noProof="0" dirty="0" smtClean="0"/>
              <a:t>: </a:t>
            </a:r>
          </a:p>
          <a:p>
            <a:pPr lvl="1"/>
            <a:r>
              <a:rPr lang="nb-NO" dirty="0" smtClean="0"/>
              <a:t>Adaptive Large </a:t>
            </a:r>
            <a:r>
              <a:rPr lang="nb-NO" dirty="0" err="1" smtClean="0"/>
              <a:t>Neighbourhood</a:t>
            </a:r>
            <a:r>
              <a:rPr lang="nb-NO" dirty="0" smtClean="0"/>
              <a:t> </a:t>
            </a:r>
            <a:r>
              <a:rPr lang="nb-NO" dirty="0" err="1" smtClean="0"/>
              <a:t>Search</a:t>
            </a:r>
            <a:r>
              <a:rPr lang="nb-NO" dirty="0" smtClean="0"/>
              <a:t> for PDPTW, </a:t>
            </a:r>
            <a:r>
              <a:rPr lang="nb-NO" dirty="0" err="1" smtClean="0"/>
              <a:t>Ropke</a:t>
            </a:r>
            <a:r>
              <a:rPr lang="nb-NO" dirty="0" smtClean="0"/>
              <a:t> and Pissinger (2006)</a:t>
            </a:r>
          </a:p>
          <a:p>
            <a:pPr lvl="1"/>
            <a:r>
              <a:rPr lang="nb-NO" dirty="0" err="1" smtClean="0"/>
              <a:t>Exact</a:t>
            </a:r>
            <a:r>
              <a:rPr lang="nb-NO" dirty="0" smtClean="0"/>
              <a:t> </a:t>
            </a:r>
            <a:r>
              <a:rPr lang="nb-NO" dirty="0" err="1" smtClean="0"/>
              <a:t>model</a:t>
            </a:r>
            <a:r>
              <a:rPr lang="nb-NO" dirty="0" smtClean="0"/>
              <a:t> for PDPMTW, Manier et al. (2016)</a:t>
            </a:r>
          </a:p>
          <a:p>
            <a:pPr lvl="1"/>
            <a:r>
              <a:rPr lang="nb-NO" dirty="0" smtClean="0"/>
              <a:t>Variable </a:t>
            </a:r>
            <a:r>
              <a:rPr lang="nb-NO" dirty="0" err="1" smtClean="0"/>
              <a:t>Neighbourhood</a:t>
            </a:r>
            <a:r>
              <a:rPr lang="nb-NO" dirty="0" smtClean="0"/>
              <a:t> </a:t>
            </a:r>
            <a:r>
              <a:rPr lang="nb-NO" dirty="0" err="1" smtClean="0"/>
              <a:t>search</a:t>
            </a:r>
            <a:r>
              <a:rPr lang="nb-NO" dirty="0" smtClean="0"/>
              <a:t> for VRPMTW, </a:t>
            </a:r>
            <a:r>
              <a:rPr lang="nb-NO" dirty="0" err="1" smtClean="0"/>
              <a:t>Ferreira</a:t>
            </a:r>
            <a:r>
              <a:rPr lang="nb-NO" dirty="0" smtClean="0"/>
              <a:t> et al. (2018)</a:t>
            </a:r>
            <a:endParaRPr lang="en-GB" dirty="0"/>
          </a:p>
          <a:p>
            <a:r>
              <a:rPr lang="en-GB" noProof="0" dirty="0" smtClean="0"/>
              <a:t>Results of review: 4PLP not widely researched</a:t>
            </a:r>
            <a:endParaRPr lang="en-GB" noProof="0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5" name="TekstSylinder 4"/>
          <p:cNvSpPr txBox="1"/>
          <p:nvPr/>
        </p:nvSpPr>
        <p:spPr>
          <a:xfrm>
            <a:off x="352557" y="6381328"/>
            <a:ext cx="879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Motivation</a:t>
            </a:r>
            <a:r>
              <a:rPr lang="en-GB" dirty="0" smtClean="0"/>
              <a:t> → Problem → 4PLO → Experiments → Conclusions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517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Agenda</a:t>
            </a:r>
            <a:endParaRPr lang="en-GB" noProof="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noProof="0" dirty="0" smtClean="0"/>
              <a:t>Motivation of Thesis</a:t>
            </a:r>
          </a:p>
          <a:p>
            <a:r>
              <a:rPr lang="en-GB" noProof="0" dirty="0" smtClean="0"/>
              <a:t>Problem Description</a:t>
            </a:r>
          </a:p>
          <a:p>
            <a:r>
              <a:rPr lang="en-GB" noProof="0" dirty="0" smtClean="0"/>
              <a:t>A 4th Party Logistics Optimizer</a:t>
            </a:r>
          </a:p>
          <a:p>
            <a:r>
              <a:rPr lang="en-GB" noProof="0" dirty="0" smtClean="0"/>
              <a:t>Experimental Results</a:t>
            </a:r>
          </a:p>
          <a:p>
            <a:r>
              <a:rPr lang="en-GB" noProof="0" dirty="0" smtClean="0"/>
              <a:t>Conclusions</a:t>
            </a:r>
            <a:endParaRPr lang="en-GB" noProof="0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 smtClean="0"/>
              <a:t>UNIVERSITY OF BERGEN</a:t>
            </a:r>
            <a:endParaRPr lang="nb-NO" dirty="0"/>
          </a:p>
        </p:txBody>
      </p:sp>
      <p:sp>
        <p:nvSpPr>
          <p:cNvPr id="6" name="TekstSylinder 5"/>
          <p:cNvSpPr txBox="1"/>
          <p:nvPr/>
        </p:nvSpPr>
        <p:spPr>
          <a:xfrm>
            <a:off x="352557" y="6381328"/>
            <a:ext cx="8791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Motivation</a:t>
            </a:r>
            <a:r>
              <a:rPr lang="en-GB" dirty="0" smtClean="0"/>
              <a:t> → Problem → 4PLO → Experiments → Conclusions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243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iB_english_blue">
  <a:themeElements>
    <a:clrScheme name="UiB fargepalett">
      <a:dk1>
        <a:sysClr val="windowText" lastClr="000000"/>
      </a:dk1>
      <a:lt1>
        <a:srgbClr val="FFFFFF"/>
      </a:lt1>
      <a:dk2>
        <a:srgbClr val="716657"/>
      </a:dk2>
      <a:lt2>
        <a:srgbClr val="F5F5F5"/>
      </a:lt2>
      <a:accent1>
        <a:srgbClr val="DB3F3D"/>
      </a:accent1>
      <a:accent2>
        <a:srgbClr val="4EA0B7"/>
      </a:accent2>
      <a:accent3>
        <a:srgbClr val="789A5B"/>
      </a:accent3>
      <a:accent4>
        <a:srgbClr val="CDAB3F"/>
      </a:accent4>
      <a:accent5>
        <a:srgbClr val="705686"/>
      </a:accent5>
      <a:accent6>
        <a:srgbClr val="847268"/>
      </a:accent6>
      <a:hlink>
        <a:srgbClr val="4EA0B7"/>
      </a:hlink>
      <a:folHlink>
        <a:srgbClr val="004C70"/>
      </a:folHlink>
    </a:clrScheme>
    <a:fontScheme name="UiB Maler 2016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UiB_norsk_rød-gen.potx</Template>
  <TotalTime>3542</TotalTime>
  <Words>3945</Words>
  <Application>Microsoft Office PowerPoint</Application>
  <PresentationFormat>Skjermfremvisning (4:3)</PresentationFormat>
  <Paragraphs>776</Paragraphs>
  <Slides>64</Slides>
  <Notes>29</Notes>
  <HiddenSlides>0</HiddenSlides>
  <MMClips>0</MMClips>
  <ScaleCrop>false</ScaleCrop>
  <HeadingPairs>
    <vt:vector size="6" baseType="variant">
      <vt:variant>
        <vt:lpstr>Brukte skrifter</vt:lpstr>
      </vt:variant>
      <vt:variant>
        <vt:i4>8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64</vt:i4>
      </vt:variant>
    </vt:vector>
  </HeadingPairs>
  <TitlesOfParts>
    <vt:vector size="73" baseType="lpstr">
      <vt:lpstr>AR PL SungtiL GB</vt:lpstr>
      <vt:lpstr>Arial</vt:lpstr>
      <vt:lpstr>Calibri</vt:lpstr>
      <vt:lpstr>Cambria Math</vt:lpstr>
      <vt:lpstr>Liberation Sans</vt:lpstr>
      <vt:lpstr>Lohit Devanagari</vt:lpstr>
      <vt:lpstr>Myriad Pro</vt:lpstr>
      <vt:lpstr>Times New Roman</vt:lpstr>
      <vt:lpstr>UiB_english_blue</vt:lpstr>
      <vt:lpstr>A 4th Party Logistics Problem Optimizer</vt:lpstr>
      <vt:lpstr>Agenda</vt:lpstr>
      <vt:lpstr>Agenda</vt:lpstr>
      <vt:lpstr>Motivation of Thesis</vt:lpstr>
      <vt:lpstr>Motivation of Thesis</vt:lpstr>
      <vt:lpstr>Motivation of Thesis</vt:lpstr>
      <vt:lpstr>Motivation of Thesis</vt:lpstr>
      <vt:lpstr>Motivation of Thesis</vt:lpstr>
      <vt:lpstr>Agenda</vt:lpstr>
      <vt:lpstr>Agenda</vt:lpstr>
      <vt:lpstr>Problem Formulation</vt:lpstr>
      <vt:lpstr>Problem Formulation</vt:lpstr>
      <vt:lpstr>Problem Formulation</vt:lpstr>
      <vt:lpstr>Problem Formulation</vt:lpstr>
      <vt:lpstr>Problem Formulation</vt:lpstr>
      <vt:lpstr>Agenda</vt:lpstr>
      <vt:lpstr>Agenda</vt:lpstr>
      <vt:lpstr>4th Party Logistics Optimizer</vt:lpstr>
      <vt:lpstr>4th Party Logistics Optimizer</vt:lpstr>
      <vt:lpstr>4th Party Logistics Optimizer</vt:lpstr>
      <vt:lpstr>4th Party Logistics Optimizer</vt:lpstr>
      <vt:lpstr>4th Party Logistics Optimizer</vt:lpstr>
      <vt:lpstr>4th Party Logistics Optimizer</vt:lpstr>
      <vt:lpstr>4th Party Logistics Optimizer</vt:lpstr>
      <vt:lpstr>4th Party Logistics Optimizer</vt:lpstr>
      <vt:lpstr>4th Party Logistics Optimizer</vt:lpstr>
      <vt:lpstr>4th Party Logistics Optimizer</vt:lpstr>
      <vt:lpstr>4th Party Logistics Optimizer</vt:lpstr>
      <vt:lpstr>4th Party Logistics Optimizer</vt:lpstr>
      <vt:lpstr>4th Party Logistics Optimizer</vt:lpstr>
      <vt:lpstr>4th Party Logistics Optimizer</vt:lpstr>
      <vt:lpstr>4th Party Logistics Optimizer</vt:lpstr>
      <vt:lpstr>4th Party Logistics Optimizer</vt:lpstr>
      <vt:lpstr>4th Party Logistics Optimizer</vt:lpstr>
      <vt:lpstr>Agenda</vt:lpstr>
      <vt:lpstr>Agenda</vt:lpstr>
      <vt:lpstr>Experimental Results</vt:lpstr>
      <vt:lpstr>Experimental Results</vt:lpstr>
      <vt:lpstr>Experimental Results</vt:lpstr>
      <vt:lpstr>Experimental Results</vt:lpstr>
      <vt:lpstr>Experimental Results</vt:lpstr>
      <vt:lpstr>Experimental Results</vt:lpstr>
      <vt:lpstr>Experimental Results</vt:lpstr>
      <vt:lpstr>Experimental Results</vt:lpstr>
      <vt:lpstr>Experimental Results</vt:lpstr>
      <vt:lpstr>Agenda</vt:lpstr>
      <vt:lpstr>Typo’s</vt:lpstr>
      <vt:lpstr>Agenda</vt:lpstr>
      <vt:lpstr>Conclusions &amp; Contributions</vt:lpstr>
      <vt:lpstr>PowerPoint-presentasjon</vt:lpstr>
      <vt:lpstr>Solution Methods</vt:lpstr>
      <vt:lpstr>4th Party Logistics Optimizer</vt:lpstr>
      <vt:lpstr>4th Party Logistics Optimizer</vt:lpstr>
      <vt:lpstr>4th Party Logistics Optimizer</vt:lpstr>
      <vt:lpstr>4th Party Logistics Optimizer</vt:lpstr>
      <vt:lpstr>4th Party Logistics Optimizer</vt:lpstr>
      <vt:lpstr>4th Party Logistics Optimizer</vt:lpstr>
      <vt:lpstr>4th Party Logistics Optimizer</vt:lpstr>
      <vt:lpstr>Time windows overlap</vt:lpstr>
      <vt:lpstr>Time windows overlap</vt:lpstr>
      <vt:lpstr>Appendix A</vt:lpstr>
      <vt:lpstr>Solution Methods</vt:lpstr>
      <vt:lpstr>Solution Methods</vt:lpstr>
      <vt:lpstr>Solution Methods</vt:lpstr>
    </vt:vector>
  </TitlesOfParts>
  <Company>UiB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Helge Grønhaug</dc:creator>
  <cp:lastModifiedBy>Preben Bucher-Johannessen</cp:lastModifiedBy>
  <cp:revision>527</cp:revision>
  <dcterms:created xsi:type="dcterms:W3CDTF">2015-10-30T09:38:42Z</dcterms:created>
  <dcterms:modified xsi:type="dcterms:W3CDTF">2020-02-13T14:20:56Z</dcterms:modified>
</cp:coreProperties>
</file>